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12"/>
  </p:notesMasterIdLst>
  <p:handoutMasterIdLst>
    <p:handoutMasterId r:id="rId13"/>
  </p:handoutMasterIdLst>
  <p:sldIdLst>
    <p:sldId id="343" r:id="rId2"/>
    <p:sldId id="353" r:id="rId3"/>
    <p:sldId id="354" r:id="rId4"/>
    <p:sldId id="850" r:id="rId5"/>
    <p:sldId id="851" r:id="rId6"/>
    <p:sldId id="849" r:id="rId7"/>
    <p:sldId id="852" r:id="rId8"/>
    <p:sldId id="846" r:id="rId9"/>
    <p:sldId id="848" r:id="rId10"/>
    <p:sldId id="266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04C"/>
    <a:srgbClr val="E5372D"/>
    <a:srgbClr val="F92D7D"/>
    <a:srgbClr val="BDB9B5"/>
    <a:srgbClr val="FFC30B"/>
    <a:srgbClr val="20AA4D"/>
    <a:srgbClr val="F07836"/>
    <a:srgbClr val="EE8638"/>
    <a:srgbClr val="6396A5"/>
    <a:srgbClr val="F2B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3"/>
    <p:restoredTop sz="83259" autoAdjust="0"/>
  </p:normalViewPr>
  <p:slideViewPr>
    <p:cSldViewPr snapToGrid="0" snapToObjects="1" showGuides="1">
      <p:cViewPr varScale="1">
        <p:scale>
          <a:sx n="85" d="100"/>
          <a:sy n="85" d="100"/>
        </p:scale>
        <p:origin x="90" y="24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23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 snapToObjects="1" showGuides="1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36686-C3B7-F646-A730-332E518D0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E2661-0A28-2B4F-B53D-C4EB24134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011D1-4DAC-5E41-B814-278876A048E6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C27B6-A72C-0C49-A86D-667D5DA03C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8EA07-C3F6-3746-A9AA-81E50FF6F2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FEC94-71BF-4B43-BFE6-4E9F7F05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6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DF1D4-9FD9-0742-AEFA-26ADAE7E25CD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8794D-72FC-8A48-A509-F61C0F60D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827916" cy="2882446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2"/>
            <a:ext cx="3827916" cy="1455057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241D2-6220-3C4B-AF57-9B0F5CD52A88}"/>
              </a:ext>
            </a:extLst>
          </p:cNvPr>
          <p:cNvCxnSpPr>
            <a:cxnSpLocks/>
          </p:cNvCxnSpPr>
          <p:nvPr userDrawn="1"/>
        </p:nvCxnSpPr>
        <p:spPr>
          <a:xfrm>
            <a:off x="874713" y="3541486"/>
            <a:ext cx="2216445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8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panel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199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Bullets 2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13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 panel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352"/>
          </a:xfrm>
        </p:spPr>
        <p:txBody>
          <a:bodyPr numCol="3" spcCol="36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4pPr>
            <a:lvl5pPr marL="0" indent="0" fontAlgn="t" latinLnBrk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5pPr>
          </a:lstStyle>
          <a:p>
            <a:pPr lvl="0"/>
            <a:r>
              <a:rPr lang="en-US" dirty="0"/>
              <a:t>3column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9275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5C2F5-2DB6-CA4A-B1B4-68144D94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97FA9-32CB-FF48-87E7-B71AA7C2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2BA41-6C69-3549-A671-C9530E6B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3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657C475-6F3A-104C-A725-9B843B58285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74713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4757160-F5C8-8E46-A6C7-0BDC39BA4C7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35CCE8D0-1962-9D43-8E05-CE4B9066F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5A09DFDE-9B92-B74A-AFCD-C07794076DA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617404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Content Placeholder 31">
            <a:extLst>
              <a:ext uri="{FF2B5EF4-FFF2-40B4-BE49-F238E27FC236}">
                <a16:creationId xmlns:a16="http://schemas.microsoft.com/office/drawing/2014/main" id="{D29A61BA-FF09-0948-98EB-B422E478C93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617404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A7536-213F-184C-8A62-F79E5425ED0B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360095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Content Placeholder 31">
            <a:extLst>
              <a:ext uri="{FF2B5EF4-FFF2-40B4-BE49-F238E27FC236}">
                <a16:creationId xmlns:a16="http://schemas.microsoft.com/office/drawing/2014/main" id="{1CE479B5-B321-2142-9ABD-CD8A19DA64A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360095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B7CB02B-E3FD-8442-9BF5-22DA77BFA63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02786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Content Placeholder 31">
            <a:extLst>
              <a:ext uri="{FF2B5EF4-FFF2-40B4-BE49-F238E27FC236}">
                <a16:creationId xmlns:a16="http://schemas.microsoft.com/office/drawing/2014/main" id="{994A6C7A-7B2F-7043-A3C7-53557D59955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102786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D6BD9C8-748D-CC4C-B93B-A500121AF3C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845477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047EDC1C-F43A-7C40-84D9-642C597CB5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845477" y="4016304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3CBA220-714E-437D-AC8F-D93B7A33351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588168" y="1981254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Content Placeholder 31">
            <a:extLst>
              <a:ext uri="{FF2B5EF4-FFF2-40B4-BE49-F238E27FC236}">
                <a16:creationId xmlns:a16="http://schemas.microsoft.com/office/drawing/2014/main" id="{829AE1FE-6C9C-4429-8AA0-58A91904A184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588168" y="4008421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915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E263F0-3953-A545-AA32-C828AECFF061}"/>
              </a:ext>
            </a:extLst>
          </p:cNvPr>
          <p:cNvSpPr/>
          <p:nvPr userDrawn="1"/>
        </p:nvSpPr>
        <p:spPr>
          <a:xfrm>
            <a:off x="0" y="0"/>
            <a:ext cx="6096000" cy="6864006"/>
          </a:xfrm>
          <a:prstGeom prst="rect">
            <a:avLst/>
          </a:prstGeom>
          <a:solidFill>
            <a:srgbClr val="20AA4D"/>
          </a:solidFill>
          <a:ln w="28575">
            <a:solidFill>
              <a:srgbClr val="5AAA6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095994" y="-6005"/>
            <a:ext cx="6096007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FC0E8D9A-4DAA-994E-98EC-27890AD7398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1863" y="638504"/>
            <a:ext cx="3999507" cy="5549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400" b="0" i="0">
                <a:solidFill>
                  <a:srgbClr val="FFFFFF"/>
                </a:solidFill>
                <a:latin typeface="Gotham Book" panose="02000604040000020004" pitchFamily="2" charset="0"/>
                <a:ea typeface="Gotham Book" panose="02000604040000020004" pitchFamily="2" charset="0"/>
                <a:cs typeface="Gotham Book" panose="02000604040000020004" pitchFamily="2" charset="0"/>
                <a:sym typeface="Gotham Medium"/>
              </a:defRPr>
            </a:lvl1pPr>
            <a:lvl2pPr marL="653142" indent="-195942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2pPr>
            <a:lvl3pPr marL="1143000" indent="-228600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3pPr>
            <a:lvl4pPr marL="16209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4pPr>
            <a:lvl5pPr marL="20781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5pPr>
          </a:lstStyle>
          <a:p>
            <a:r>
              <a:rPr lang="en-AU" dirty="0"/>
              <a:t>Click to add text/quote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64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E9D7BBA-8DAA-6649-BF93-74DCCEB02FF9}"/>
              </a:ext>
            </a:extLst>
          </p:cNvPr>
          <p:cNvSpPr>
            <a:spLocks noGrp="1"/>
          </p:cNvSpPr>
          <p:nvPr>
            <p:ph type="pic" sz="half" idx="14" hasCustomPrompt="1"/>
          </p:nvPr>
        </p:nvSpPr>
        <p:spPr>
          <a:xfrm>
            <a:off x="709880" y="-1"/>
            <a:ext cx="4876800" cy="612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228600" marR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083FA-47F8-3048-BB5E-E2A602B837B8}"/>
              </a:ext>
            </a:extLst>
          </p:cNvPr>
          <p:cNvSpPr/>
          <p:nvPr userDrawn="1"/>
        </p:nvSpPr>
        <p:spPr>
          <a:xfrm>
            <a:off x="7682755" y="3067662"/>
            <a:ext cx="1855693" cy="107578"/>
          </a:xfrm>
          <a:prstGeom prst="rect">
            <a:avLst/>
          </a:prstGeom>
          <a:solidFill>
            <a:srgbClr val="5550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CF103C5-CF9C-9543-83AE-CAA5933762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8425" y="3436938"/>
            <a:ext cx="4324350" cy="2692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9D89120-2056-774E-B0AF-5FFA2A4602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425" y="2020888"/>
            <a:ext cx="4324350" cy="898525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Edit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1883E53-7589-214D-A17E-AFFA1986C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8425" y="1564601"/>
            <a:ext cx="4324350" cy="325438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9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8318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2D078-24C4-F140-AEF7-E7E7ACC5A832}"/>
              </a:ext>
            </a:extLst>
          </p:cNvPr>
          <p:cNvSpPr/>
          <p:nvPr userDrawn="1"/>
        </p:nvSpPr>
        <p:spPr>
          <a:xfrm>
            <a:off x="0" y="-6006"/>
            <a:ext cx="12192001" cy="6864006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FA410E-608D-934D-AE9F-64DA39FF103B}"/>
              </a:ext>
            </a:extLst>
          </p:cNvPr>
          <p:cNvSpPr txBox="1">
            <a:spLocks/>
          </p:cNvSpPr>
          <p:nvPr userDrawn="1"/>
        </p:nvSpPr>
        <p:spPr>
          <a:xfrm>
            <a:off x="874712" y="3068638"/>
            <a:ext cx="8101013" cy="149383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3285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B8C1E1-D2B3-A94C-B660-8D901A3F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68698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611C55D-8660-EF4F-9F89-4121C39C9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713" y="1989137"/>
            <a:ext cx="5124132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1B5272-194D-ED42-B4A0-D64ECA5B8B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1105" y="1989137"/>
            <a:ext cx="5195569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1543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357963-143F-AA4D-928D-0AB82C1364C8}"/>
              </a:ext>
            </a:extLst>
          </p:cNvPr>
          <p:cNvSpPr/>
          <p:nvPr userDrawn="1"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594048" cy="2882446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3"/>
            <a:ext cx="3594048" cy="1219314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47102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4" y="1736725"/>
            <a:ext cx="5562257" cy="4385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A1C527E-7F12-AD49-8F7E-D10E8192FE2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12238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0A345C-05A4-824E-8736-711852D1DA4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012239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D63C19B-569F-6E46-9314-38F6281CBAE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92689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ECD908E-CEC6-5447-96B0-C5C0554F189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392690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79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584C4A4A-07BE-3544-A349-7DED7EBD59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2313" y="0"/>
            <a:ext cx="56796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6BD04C22-565E-E243-9968-1D3BBF353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333375"/>
            <a:ext cx="48012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80327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E43BD0BB-A316-8F46-A81C-A58E8D4729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2633" y="0"/>
            <a:ext cx="4178417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A8620A-33A9-F347-A3D6-22E37AB92385}"/>
              </a:ext>
            </a:extLst>
          </p:cNvPr>
          <p:cNvSpPr txBox="1"/>
          <p:nvPr userDrawn="1"/>
        </p:nvSpPr>
        <p:spPr>
          <a:xfrm>
            <a:off x="9334503" y="222561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15A98-4A85-DE41-8608-1DBE02BF26CB}"/>
              </a:ext>
            </a:extLst>
          </p:cNvPr>
          <p:cNvSpPr txBox="1"/>
          <p:nvPr userDrawn="1"/>
        </p:nvSpPr>
        <p:spPr>
          <a:xfrm>
            <a:off x="9334500" y="192004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852372-AAB0-1343-91E6-356D3B28F6F7}"/>
              </a:ext>
            </a:extLst>
          </p:cNvPr>
          <p:cNvSpPr txBox="1"/>
          <p:nvPr userDrawn="1"/>
        </p:nvSpPr>
        <p:spPr>
          <a:xfrm>
            <a:off x="9334503" y="3387816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94691-52E9-4D4E-8FCA-152FF9BD40CE}"/>
              </a:ext>
            </a:extLst>
          </p:cNvPr>
          <p:cNvSpPr txBox="1"/>
          <p:nvPr userDrawn="1"/>
        </p:nvSpPr>
        <p:spPr>
          <a:xfrm>
            <a:off x="9334500" y="3082255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C2A2EC-919E-BF44-BAB2-D5F657B72ACC}"/>
              </a:ext>
            </a:extLst>
          </p:cNvPr>
          <p:cNvSpPr txBox="1"/>
          <p:nvPr userDrawn="1"/>
        </p:nvSpPr>
        <p:spPr>
          <a:xfrm>
            <a:off x="9334503" y="4521833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ECB00A-5CA1-384C-87C6-61BF6ACDC93C}"/>
              </a:ext>
            </a:extLst>
          </p:cNvPr>
          <p:cNvSpPr txBox="1"/>
          <p:nvPr userDrawn="1"/>
        </p:nvSpPr>
        <p:spPr>
          <a:xfrm>
            <a:off x="9334500" y="4216272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624736-9561-0447-B7EC-3C972D607C77}"/>
              </a:ext>
            </a:extLst>
          </p:cNvPr>
          <p:cNvSpPr txBox="1"/>
          <p:nvPr userDrawn="1"/>
        </p:nvSpPr>
        <p:spPr>
          <a:xfrm>
            <a:off x="9334503" y="565720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DCD765-225B-4443-8D6A-931E20F754DF}"/>
              </a:ext>
            </a:extLst>
          </p:cNvPr>
          <p:cNvSpPr txBox="1"/>
          <p:nvPr userDrawn="1"/>
        </p:nvSpPr>
        <p:spPr>
          <a:xfrm>
            <a:off x="9334500" y="535163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0B9D56F-CA81-8A41-84E9-35FA26C083ED}"/>
              </a:ext>
            </a:extLst>
          </p:cNvPr>
          <p:cNvSpPr/>
          <p:nvPr userDrawn="1"/>
        </p:nvSpPr>
        <p:spPr>
          <a:xfrm>
            <a:off x="874713" y="3179599"/>
            <a:ext cx="1855693" cy="10757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5719" tIns="36000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82C4-DCF2-DE40-9691-E0937F428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3" y="3627438"/>
            <a:ext cx="3021012" cy="2728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144463" indent="0">
              <a:buFontTx/>
              <a:buNone/>
              <a:tabLst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5696-92DA-524D-89AA-C23314B6D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4713" y="948234"/>
            <a:ext cx="3021012" cy="560387"/>
          </a:xfrm>
        </p:spPr>
        <p:txBody>
          <a:bodyPr anchor="b"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DA2AF-9005-284F-A8BA-D21C5CBA1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1673225"/>
            <a:ext cx="3021012" cy="140335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Headiing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CCEDE-DCD5-5C49-8ECC-B2EF7103F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63909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EBB79D-267F-7642-BA6A-59A5B02F1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55BB531-2FAD-994F-A2E3-7CB299C080E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74713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8ABDFBA-5710-AB4A-BA25-92E36B540A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557516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8B8689C-37A6-944B-8BD8-2729F9D634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0319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074646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 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5" y="579863"/>
            <a:ext cx="5316264" cy="56980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44794DA-9AB5-EB4A-BCF6-0258CFBFEB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45816" y="579863"/>
            <a:ext cx="5250858" cy="32648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3B8686-A814-B444-B9A9-1EBC80BD15C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03473" y="4047893"/>
            <a:ext cx="2493202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B6E1EA7-42FB-7C47-9C8B-8B79464AB98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5816" y="4047893"/>
            <a:ext cx="2523430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76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luster and heading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B1116-4E2E-7540-8B2A-1108EED1AFB6}"/>
              </a:ext>
            </a:extLst>
          </p:cNvPr>
          <p:cNvSpPr/>
          <p:nvPr userDrawn="1"/>
        </p:nvSpPr>
        <p:spPr>
          <a:xfrm>
            <a:off x="5332957" y="2085143"/>
            <a:ext cx="1816928" cy="159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952ED-1CC2-C345-9902-6E4B62F53C67}"/>
              </a:ext>
            </a:extLst>
          </p:cNvPr>
          <p:cNvSpPr/>
          <p:nvPr userDrawn="1"/>
        </p:nvSpPr>
        <p:spPr>
          <a:xfrm>
            <a:off x="7326482" y="2085143"/>
            <a:ext cx="4170193" cy="4050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02E7E-38EF-9C4D-BB52-D150D8A1C748}"/>
              </a:ext>
            </a:extLst>
          </p:cNvPr>
          <p:cNvSpPr/>
          <p:nvPr userDrawn="1"/>
        </p:nvSpPr>
        <p:spPr>
          <a:xfrm>
            <a:off x="7514049" y="4127833"/>
            <a:ext cx="1855692" cy="10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EA781BF-AAAE-284B-92E1-67BBDDCCE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4049" y="4456005"/>
            <a:ext cx="3622264" cy="1507474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20356E5-897E-8A42-8090-00CBA37856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4049" y="2391206"/>
            <a:ext cx="3622264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1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C97856-E366-1A40-AFEB-D4A19F37D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4049" y="2890611"/>
            <a:ext cx="3622264" cy="10675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3200" b="1" i="0" kern="1200" spc="0" baseline="0" dirty="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93815B-FE46-634E-A523-4FE9DFD6CA6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95325" y="333375"/>
            <a:ext cx="4461035" cy="334577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266D8FAD-0B1E-6645-A536-E1FDEA0FFEA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5326" y="3842071"/>
            <a:ext cx="6454560" cy="22936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F342496-5EBA-194F-B884-B3487EA424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326482" y="344986"/>
            <a:ext cx="4170193" cy="157047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3E6B2E-3E5A-4942-BA3C-CD8296E832F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32957" y="323367"/>
            <a:ext cx="1816928" cy="158884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4288899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B9D704FA-71F6-7B44-BFFB-9713486AE1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8419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330C18-A0F5-3241-B29C-140246DB954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642777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727A628F-5816-B14E-A8FF-818D51536A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7135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ECA5483-6075-C24A-8E63-959A96A67F0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51493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9DEBADD-44AA-E34E-8B90-96B2B8270D2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905851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5BB111D-429B-8B48-9464-3BDB1F2F41A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660208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7DA3160F-884E-BE4E-A8B5-0D9713FCC1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1" y="4129838"/>
            <a:ext cx="1670788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 algn="l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Content Placeholder 31">
            <a:extLst>
              <a:ext uri="{FF2B5EF4-FFF2-40B4-BE49-F238E27FC236}">
                <a16:creationId xmlns:a16="http://schemas.microsoft.com/office/drawing/2014/main" id="{1EBBBA14-67D4-0F48-8199-4BF0240F5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2777" y="4129838"/>
            <a:ext cx="165708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31">
            <a:extLst>
              <a:ext uri="{FF2B5EF4-FFF2-40B4-BE49-F238E27FC236}">
                <a16:creationId xmlns:a16="http://schemas.microsoft.com/office/drawing/2014/main" id="{8F9992DF-DE38-9F47-8284-F381DB4A949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95943" y="4129838"/>
            <a:ext cx="165735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Content Placeholder 31">
            <a:extLst>
              <a:ext uri="{FF2B5EF4-FFF2-40B4-BE49-F238E27FC236}">
                <a16:creationId xmlns:a16="http://schemas.microsoft.com/office/drawing/2014/main" id="{F0F217B0-9B18-7646-B341-1D80E9A6D15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49379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Content Placeholder 31">
            <a:extLst>
              <a:ext uri="{FF2B5EF4-FFF2-40B4-BE49-F238E27FC236}">
                <a16:creationId xmlns:a16="http://schemas.microsoft.com/office/drawing/2014/main" id="{0C3FFF3A-AFEA-164A-B748-3EB28ED4358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03737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31">
            <a:extLst>
              <a:ext uri="{FF2B5EF4-FFF2-40B4-BE49-F238E27FC236}">
                <a16:creationId xmlns:a16="http://schemas.microsoft.com/office/drawing/2014/main" id="{A5EACB40-C1B6-7249-8D22-A1E8E32497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58095" y="4129838"/>
            <a:ext cx="1659193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95250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itle 37">
            <a:extLst>
              <a:ext uri="{FF2B5EF4-FFF2-40B4-BE49-F238E27FC236}">
                <a16:creationId xmlns:a16="http://schemas.microsoft.com/office/drawing/2014/main" id="{1C5A625B-237D-4140-8553-57A89A41A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4954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1A4EC4-20FD-764D-87DC-D7ACAAB23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35BEEFF-8F6F-A141-9934-18F5F11773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F7DAD24-F015-B448-8B76-6B2928618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012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E2B7707-D543-7D48-BB98-51D110AEAE3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9012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5B32590-C785-E348-B125-1715754486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699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E372A00-A2C4-634E-86FD-9DBE0EA6C01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2699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52593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lis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68AB-7EFD-5D43-BD00-8C8CD0B1D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41087"/>
            <a:ext cx="6407435" cy="12511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DAA1-74DC-8243-9A72-21369117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513" y="1997076"/>
            <a:ext cx="6088855" cy="3871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9FBA8-199E-C243-904E-28C5D0E64C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4" y="1989138"/>
            <a:ext cx="4061618" cy="387985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6F1E-CE86-BB4C-A07C-3D54679E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D71AE-F38B-C148-A72A-7AA4F6A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148E3-4992-9545-B503-E4F13ED6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0FBD-4BCE-434E-A128-23D87FF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F5CD-B687-B24D-AC6A-932C50470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1989137"/>
            <a:ext cx="6094799" cy="4123277"/>
          </a:xfr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sub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34C8-DD4D-BC42-99F4-F02DB19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BEFE-2430-504C-99B5-5A3286AE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8294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D4B4-570A-CF4A-8A21-336E104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6074" cy="365125"/>
          </a:xfrm>
        </p:spPr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0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4D09B-E1D7-E843-905A-ABA989DCCFA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7" y="1989138"/>
            <a:ext cx="6313487" cy="4140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Gotham Book" panose="02000604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B1BDC-0701-2F41-A41D-1CEFD024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B795-25BE-5741-9353-C28715D1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51AA-302C-2041-9DDD-15B7592F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14EEE5-B4A5-6C44-81D9-F9F63DD71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26574"/>
            <a:ext cx="6919459" cy="12656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F3474B-FFD9-CE42-91E1-D59AF481AE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3" y="1989138"/>
            <a:ext cx="3957867" cy="414020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06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1C4F6-85DD-B846-8F99-E4249FBF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909299" cy="5795963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053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2998A-B206-624B-A746-DF3D06756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804DC-BD74-F143-9F32-69B30B1D8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731" y="2295289"/>
            <a:ext cx="5450537" cy="22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8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A2C33-E647-6849-8C56-44C82377A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564841"/>
            <a:ext cx="3007113" cy="982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1537F-2615-7B4A-A3B0-0CBEE5DBED1A}"/>
              </a:ext>
            </a:extLst>
          </p:cNvPr>
          <p:cNvSpPr txBox="1"/>
          <p:nvPr userDrawn="1"/>
        </p:nvSpPr>
        <p:spPr>
          <a:xfrm>
            <a:off x="833148" y="4407642"/>
            <a:ext cx="297613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343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566C31-339A-DD42-9A9F-12FD3131EFD9}"/>
              </a:ext>
            </a:extLst>
          </p:cNvPr>
          <p:cNvSpPr txBox="1"/>
          <p:nvPr userDrawn="1"/>
        </p:nvSpPr>
        <p:spPr>
          <a:xfrm>
            <a:off x="874713" y="4407642"/>
            <a:ext cx="352272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8647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67655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99337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349693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AC3AC-A486-6443-874F-2B8AC9F098B5}"/>
              </a:ext>
            </a:extLst>
          </p:cNvPr>
          <p:cNvSpPr>
            <a:spLocks noChangeAspect="1"/>
          </p:cNvSpPr>
          <p:nvPr userDrawn="1"/>
        </p:nvSpPr>
        <p:spPr>
          <a:xfrm>
            <a:off x="-261256" y="0"/>
            <a:ext cx="1245325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8D2AAA-EB4A-9D45-8888-0289E3D3A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CDBDB3-DEB5-8041-806F-C5339BF325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02493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1989138"/>
            <a:ext cx="4992236" cy="565882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4712" y="2651351"/>
            <a:ext cx="4992237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27097-1122-1244-B3FD-C2C76516FA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989138"/>
            <a:ext cx="5324475" cy="515936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E4538-171D-814A-A542-7C8EE1AD2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51351"/>
            <a:ext cx="5324474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43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panel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261601" cy="4140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Single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148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6D771-A1A8-5C4F-BFFF-670F3BF0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3375"/>
            <a:ext cx="7735887" cy="12604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3BF7F-11F6-1C4D-99CF-CE562BB3F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989137"/>
            <a:ext cx="10621962" cy="4140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0A62-22C4-9744-AECC-3519B6958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4713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CB4625B5-9D39-B743-81F3-A2814805E14F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17E9-455A-F348-8C78-C71CE2020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29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806C-1593-2F4B-AA00-85AC9AF6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86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D8443-8AE0-3344-A4A4-7509A7050738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19" r:id="rId5"/>
    <p:sldLayoutId id="2147483682" r:id="rId6"/>
    <p:sldLayoutId id="2147483684" r:id="rId7"/>
    <p:sldLayoutId id="2147483685" r:id="rId8"/>
    <p:sldLayoutId id="2147483715" r:id="rId9"/>
    <p:sldLayoutId id="2147483716" r:id="rId10"/>
    <p:sldLayoutId id="2147483717" r:id="rId11"/>
    <p:sldLayoutId id="2147483686" r:id="rId12"/>
    <p:sldLayoutId id="2147483687" r:id="rId13"/>
    <p:sldLayoutId id="2147483696" r:id="rId14"/>
    <p:sldLayoutId id="2147483694" r:id="rId15"/>
    <p:sldLayoutId id="2147483703" r:id="rId16"/>
    <p:sldLayoutId id="2147483697" r:id="rId17"/>
    <p:sldLayoutId id="2147483718" r:id="rId18"/>
    <p:sldLayoutId id="2147483688" r:id="rId19"/>
    <p:sldLayoutId id="2147483689" r:id="rId20"/>
    <p:sldLayoutId id="2147483714" r:id="rId21"/>
    <p:sldLayoutId id="2147483711" r:id="rId22"/>
    <p:sldLayoutId id="2147483698" r:id="rId23"/>
    <p:sldLayoutId id="2147483708" r:id="rId24"/>
    <p:sldLayoutId id="2147483676" r:id="rId25"/>
    <p:sldLayoutId id="2147483709" r:id="rId26"/>
    <p:sldLayoutId id="2147483706" r:id="rId27"/>
    <p:sldLayoutId id="2147483707" r:id="rId28"/>
    <p:sldLayoutId id="2147483690" r:id="rId29"/>
    <p:sldLayoutId id="2147483691" r:id="rId30"/>
    <p:sldLayoutId id="2147483705" r:id="rId31"/>
    <p:sldLayoutId id="2147483700" r:id="rId32"/>
    <p:sldLayoutId id="2147483701" r:id="rId33"/>
    <p:sldLayoutId id="2147483702" r:id="rId34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Medium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4" orient="horz" pos="3861">
          <p15:clr>
            <a:srgbClr val="F26B43"/>
          </p15:clr>
        </p15:guide>
        <p15:guide id="7" pos="5881" userDrawn="1">
          <p15:clr>
            <a:srgbClr val="F26B43"/>
          </p15:clr>
        </p15:guide>
        <p15:guide id="8" orient="horz" pos="210">
          <p15:clr>
            <a:srgbClr val="F26B43"/>
          </p15:clr>
        </p15:guide>
        <p15:guide id="9" orient="horz" pos="1003">
          <p15:clr>
            <a:srgbClr val="F26B43"/>
          </p15:clr>
        </p15:guide>
        <p15:guide id="10" orient="horz" pos="1253" userDrawn="1">
          <p15:clr>
            <a:srgbClr val="F26B43"/>
          </p15:clr>
        </p15:guide>
        <p15:guide id="11" orient="horz" pos="663" userDrawn="1">
          <p15:clr>
            <a:srgbClr val="F26B43"/>
          </p15:clr>
        </p15:guide>
        <p15:guide id="14" pos="438" userDrawn="1">
          <p15:clr>
            <a:srgbClr val="F26B43"/>
          </p15:clr>
        </p15:guide>
        <p15:guide id="15" pos="7242" userDrawn="1">
          <p15:clr>
            <a:srgbClr val="F26B43"/>
          </p15:clr>
        </p15:guide>
        <p15:guide id="16" orient="horz" pos="1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://www.millwardbrown.com/adreaction/genxyz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hyperlink" Target="https://www.fastcompany.com/90276531/how-instagram-is-giving-billboards-a-second-life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12.sv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iavillage.com/article/ooh-is-the-best-primer-for-all-things-digital-mobile-and-social/" TargetMode="External"/><Relationship Id="rId3" Type="http://schemas.openxmlformats.org/officeDocument/2006/relationships/image" Target="../media/image19.jpeg"/><Relationship Id="rId7" Type="http://schemas.openxmlformats.org/officeDocument/2006/relationships/hyperlink" Target="https://www.iab.com/news/ooh-mobile-integration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hyperlink" Target="https://www.iab.com/wp-content/uploads/2018/10/7-Case-Study@2x.png" TargetMode="External"/><Relationship Id="rId5" Type="http://schemas.openxmlformats.org/officeDocument/2006/relationships/hyperlink" Target="http://www.outsmart.org.uk/resources/outperform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551743-60D2-4930-BCC6-E9CBE27F3D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397"/>
            <a:ext cx="15532418" cy="103539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5758B5-5781-AA41-BFA4-F29CB9533B83}"/>
              </a:ext>
            </a:extLst>
          </p:cNvPr>
          <p:cNvSpPr>
            <a:spLocks noChangeAspect="1"/>
          </p:cNvSpPr>
          <p:nvPr/>
        </p:nvSpPr>
        <p:spPr>
          <a:xfrm>
            <a:off x="442913" y="-1"/>
            <a:ext cx="4502066" cy="5633357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501CB6-00ED-6B46-BED9-248D8DFA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436" y="3534331"/>
            <a:ext cx="4502065" cy="1618228"/>
          </a:xfrm>
        </p:spPr>
        <p:txBody>
          <a:bodyPr anchor="b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Anatomy of </a:t>
            </a:r>
            <a:br>
              <a:rPr lang="en-US" sz="4000" dirty="0"/>
            </a:br>
            <a:r>
              <a:rPr lang="en-US" sz="4000" dirty="0"/>
              <a:t>Out of Home: </a:t>
            </a:r>
            <a:br>
              <a:rPr lang="en-US" sz="4000" dirty="0"/>
            </a:br>
            <a:r>
              <a:rPr lang="en-US" sz="4000" dirty="0"/>
              <a:t>the best of </a:t>
            </a:r>
            <a:br>
              <a:rPr lang="en-US" sz="4000" dirty="0"/>
            </a:br>
            <a:r>
              <a:rPr lang="en-US" sz="4000" dirty="0"/>
              <a:t>2019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48CB742-8F14-814F-BB8A-C039035E6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436" y="4847763"/>
            <a:ext cx="3826669" cy="60959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November 2019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B499F3-AE75-5646-A17E-79E67C050447}"/>
              </a:ext>
            </a:extLst>
          </p:cNvPr>
          <p:cNvCxnSpPr>
            <a:cxnSpLocks/>
          </p:cNvCxnSpPr>
          <p:nvPr/>
        </p:nvCxnSpPr>
        <p:spPr>
          <a:xfrm>
            <a:off x="659436" y="4689356"/>
            <a:ext cx="209284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1C81133-100D-124F-A737-D172A8A0D3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pic>
        <p:nvPicPr>
          <p:cNvPr id="10" name="Picture 9" descr="AnatomyOfOoh.png">
            <a:extLst>
              <a:ext uri="{FF2B5EF4-FFF2-40B4-BE49-F238E27FC236}">
                <a16:creationId xmlns:a16="http://schemas.microsoft.com/office/drawing/2014/main" id="{38C83070-7124-43E0-8EA5-5424C6770C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66" y="176305"/>
            <a:ext cx="2276174" cy="1426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473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468705-4018-421A-8CA2-432F8E8E7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813"/>
            <a:ext cx="12192000" cy="8129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4D62E4-48C6-40CD-9DC5-D8E451FCD8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048F8E-AB28-4130-9FD5-4FEED8AE5879}"/>
              </a:ext>
            </a:extLst>
          </p:cNvPr>
          <p:cNvSpPr>
            <a:spLocks noChangeAspect="1"/>
          </p:cNvSpPr>
          <p:nvPr/>
        </p:nvSpPr>
        <p:spPr>
          <a:xfrm>
            <a:off x="0" y="4271962"/>
            <a:ext cx="4503600" cy="2586038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CDC8A5-927F-4817-8CDE-FAF71BA4A327}"/>
              </a:ext>
            </a:extLst>
          </p:cNvPr>
          <p:cNvSpPr txBox="1">
            <a:spLocks/>
          </p:cNvSpPr>
          <p:nvPr/>
        </p:nvSpPr>
        <p:spPr>
          <a:xfrm>
            <a:off x="159328" y="4834447"/>
            <a:ext cx="4344272" cy="18949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2400" b="0" dirty="0"/>
              <a:t>IN 2019 THE OUTDOOR INDUSTRY ASKED 12.8M* AUSTRALIANS TO </a:t>
            </a:r>
          </a:p>
          <a:p>
            <a:r>
              <a:rPr lang="en-US" sz="3600" b="0" dirty="0"/>
              <a:t>LOOK UP</a:t>
            </a:r>
          </a:p>
          <a:p>
            <a:endParaRPr lang="en-US" sz="1000" b="0" dirty="0"/>
          </a:p>
          <a:p>
            <a:r>
              <a:rPr lang="en-US" sz="800" b="0" dirty="0"/>
              <a:t>* Total reach of the Jan/Feb campaign</a:t>
            </a:r>
          </a:p>
        </p:txBody>
      </p:sp>
    </p:spTree>
    <p:extLst>
      <p:ext uri="{BB962C8B-B14F-4D97-AF65-F5344CB8AC3E}">
        <p14:creationId xmlns:p14="http://schemas.microsoft.com/office/powerpoint/2010/main" val="16623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598CAE65-1875-43EF-9522-A139D44C76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813"/>
            <a:ext cx="12192000" cy="749381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1F14BD-0C4E-4B0C-9897-F3C9D52B532D}"/>
              </a:ext>
            </a:extLst>
          </p:cNvPr>
          <p:cNvSpPr/>
          <p:nvPr/>
        </p:nvSpPr>
        <p:spPr>
          <a:xfrm>
            <a:off x="1" y="-635813"/>
            <a:ext cx="12191999" cy="748014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F5F1F7-062B-42E5-BE27-4C9EADC4EF02}"/>
              </a:ext>
            </a:extLst>
          </p:cNvPr>
          <p:cNvSpPr/>
          <p:nvPr/>
        </p:nvSpPr>
        <p:spPr>
          <a:xfrm>
            <a:off x="622189" y="6470062"/>
            <a:ext cx="101116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55504C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Source: OMA Look Up post Jan/Feb campaign survey – July 2019 AOOH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D85CB0A-34AB-4382-B7F4-873189C22CAC}"/>
              </a:ext>
            </a:extLst>
          </p:cNvPr>
          <p:cNvCxnSpPr>
            <a:cxnSpLocks/>
          </p:cNvCxnSpPr>
          <p:nvPr/>
        </p:nvCxnSpPr>
        <p:spPr>
          <a:xfrm>
            <a:off x="98421" y="5535780"/>
            <a:ext cx="414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B4BC102-8BE9-4CCF-A807-32DE6696DC28}"/>
              </a:ext>
            </a:extLst>
          </p:cNvPr>
          <p:cNvGrpSpPr/>
          <p:nvPr/>
        </p:nvGrpSpPr>
        <p:grpSpPr>
          <a:xfrm>
            <a:off x="116499" y="1917240"/>
            <a:ext cx="3008909" cy="4439329"/>
            <a:chOff x="186286" y="1563592"/>
            <a:chExt cx="3008909" cy="443932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4E97C17-8708-4A9D-B26B-93EE197AB083}"/>
                </a:ext>
              </a:extLst>
            </p:cNvPr>
            <p:cNvSpPr/>
            <p:nvPr/>
          </p:nvSpPr>
          <p:spPr>
            <a:xfrm>
              <a:off x="186286" y="1563592"/>
              <a:ext cx="2927849" cy="4439329"/>
            </a:xfrm>
            <a:prstGeom prst="roundRect">
              <a:avLst>
                <a:gd name="adj" fmla="val 5500"/>
              </a:avLst>
            </a:prstGeom>
            <a:solidFill>
              <a:schemeClr val="bg1"/>
            </a:solidFill>
            <a:ln>
              <a:solidFill>
                <a:srgbClr val="F92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BDD5083-60EB-49E9-958F-53270989A181}"/>
                </a:ext>
              </a:extLst>
            </p:cNvPr>
            <p:cNvSpPr/>
            <p:nvPr/>
          </p:nvSpPr>
          <p:spPr>
            <a:xfrm>
              <a:off x="186286" y="1805110"/>
              <a:ext cx="29005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400" dirty="0">
                  <a:solidFill>
                    <a:srgbClr val="F92D7D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Drove recall </a:t>
              </a:r>
              <a:endPara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F92D7D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79E7FA0-3CC3-47A0-AB93-3C2B5458004B}"/>
                </a:ext>
              </a:extLst>
            </p:cNvPr>
            <p:cNvSpPr/>
            <p:nvPr/>
          </p:nvSpPr>
          <p:spPr>
            <a:xfrm>
              <a:off x="400410" y="2946780"/>
              <a:ext cx="187927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92D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n-AU" sz="10000" b="1" i="0" u="none" strike="noStrike" kern="1200" cap="none" spc="0" normalizeH="0" baseline="0" noProof="0" dirty="0">
                <a:ln>
                  <a:noFill/>
                </a:ln>
                <a:solidFill>
                  <a:srgbClr val="F92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1" name="Graphic 60" descr="Woman">
              <a:extLst>
                <a:ext uri="{FF2B5EF4-FFF2-40B4-BE49-F238E27FC236}">
                  <a16:creationId xmlns:a16="http://schemas.microsoft.com/office/drawing/2014/main" id="{13FF627B-88BD-43A9-BBBF-A6029B3EC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0208" y="3690397"/>
              <a:ext cx="534430" cy="534430"/>
            </a:xfrm>
            <a:prstGeom prst="rect">
              <a:avLst/>
            </a:prstGeom>
          </p:spPr>
        </p:pic>
        <p:pic>
          <p:nvPicPr>
            <p:cNvPr id="62" name="Graphic 61" descr="Man">
              <a:extLst>
                <a:ext uri="{FF2B5EF4-FFF2-40B4-BE49-F238E27FC236}">
                  <a16:creationId xmlns:a16="http://schemas.microsoft.com/office/drawing/2014/main" id="{1B224C80-CBEE-4074-B50E-BAEFD78EC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07385" y="3690397"/>
              <a:ext cx="534430" cy="534430"/>
            </a:xfrm>
            <a:prstGeom prst="rect">
              <a:avLst/>
            </a:prstGeom>
          </p:spPr>
        </p:pic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3CF2D135-0CD6-4803-A673-A3C2CEE64DB0}"/>
                </a:ext>
              </a:extLst>
            </p:cNvPr>
            <p:cNvSpPr txBox="1">
              <a:spLocks/>
            </p:cNvSpPr>
            <p:nvPr/>
          </p:nvSpPr>
          <p:spPr>
            <a:xfrm>
              <a:off x="455025" y="4461721"/>
              <a:ext cx="2143273" cy="11223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92D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people surveyed remembered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92D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the campaign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92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7" name="Graphic 66" descr="Man">
              <a:extLst>
                <a:ext uri="{FF2B5EF4-FFF2-40B4-BE49-F238E27FC236}">
                  <a16:creationId xmlns:a16="http://schemas.microsoft.com/office/drawing/2014/main" id="{DFB4EFF9-E0FA-4EEC-BB63-4D4308263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8258" y="3684222"/>
              <a:ext cx="540605" cy="540605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69C1DA8-68DD-49D3-BEFA-CEC947B9BDD1}"/>
                </a:ext>
              </a:extLst>
            </p:cNvPr>
            <p:cNvSpPr/>
            <p:nvPr/>
          </p:nvSpPr>
          <p:spPr>
            <a:xfrm>
              <a:off x="1104331" y="3315006"/>
              <a:ext cx="1982498" cy="290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3D6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out of</a:t>
              </a:r>
              <a:endPara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003D6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BC5F551-5616-468F-B728-B1A89B5F64FB}"/>
                </a:ext>
              </a:extLst>
            </p:cNvPr>
            <p:cNvSpPr/>
            <p:nvPr/>
          </p:nvSpPr>
          <p:spPr>
            <a:xfrm>
              <a:off x="1700165" y="2946780"/>
              <a:ext cx="149503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</a:rPr>
                <a:t>3</a:t>
              </a:r>
              <a:endParaRPr kumimoji="0" lang="en-AU" sz="10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C9FB38-F10B-45A9-8EF6-CEBCFB0FCC12}"/>
              </a:ext>
            </a:extLst>
          </p:cNvPr>
          <p:cNvGrpSpPr/>
          <p:nvPr/>
        </p:nvGrpSpPr>
        <p:grpSpPr>
          <a:xfrm>
            <a:off x="3109785" y="1917240"/>
            <a:ext cx="3129430" cy="4439329"/>
            <a:chOff x="3252693" y="1563592"/>
            <a:chExt cx="3129430" cy="4439329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0258758-C6F6-4B31-AF25-A1716D04F8BD}"/>
                </a:ext>
              </a:extLst>
            </p:cNvPr>
            <p:cNvSpPr/>
            <p:nvPr/>
          </p:nvSpPr>
          <p:spPr>
            <a:xfrm>
              <a:off x="3252693" y="1563592"/>
              <a:ext cx="2927849" cy="4439329"/>
            </a:xfrm>
            <a:prstGeom prst="roundRect">
              <a:avLst>
                <a:gd name="adj" fmla="val 55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84EA304-D982-4EFE-AB46-D444A59E17D4}"/>
                </a:ext>
              </a:extLst>
            </p:cNvPr>
            <p:cNvSpPr/>
            <p:nvPr/>
          </p:nvSpPr>
          <p:spPr>
            <a:xfrm>
              <a:off x="3252693" y="1746451"/>
              <a:ext cx="29224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400" dirty="0">
                  <a:solidFill>
                    <a:srgbClr val="7030A0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Started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400" dirty="0">
                  <a:solidFill>
                    <a:srgbClr val="7030A0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conversations</a:t>
              </a:r>
              <a:endPara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E399A944-604A-43FD-9C15-C7198A66B407}"/>
                </a:ext>
              </a:extLst>
            </p:cNvPr>
            <p:cNvSpPr txBox="1">
              <a:spLocks/>
            </p:cNvSpPr>
            <p:nvPr/>
          </p:nvSpPr>
          <p:spPr>
            <a:xfrm>
              <a:off x="3465206" y="4399421"/>
              <a:ext cx="2618019" cy="13925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1800" dirty="0">
                  <a:solidFill>
                    <a:srgbClr val="003D69"/>
                  </a:solidFill>
                  <a:latin typeface="Arial"/>
                </a:rPr>
                <a:t>of those who recalled the campaign said they </a:t>
              </a:r>
              <a:r>
                <a:rPr lang="en-US" sz="1800" b="1" dirty="0">
                  <a:solidFill>
                    <a:srgbClr val="7030A0"/>
                  </a:solidFill>
                  <a:latin typeface="Arial"/>
                </a:rPr>
                <a:t>talked about it to friends or family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35C3DC3-8475-4D34-B8FA-315ED2FB8B01}"/>
                </a:ext>
              </a:extLst>
            </p:cNvPr>
            <p:cNvSpPr/>
            <p:nvPr/>
          </p:nvSpPr>
          <p:spPr>
            <a:xfrm>
              <a:off x="3695548" y="2928897"/>
              <a:ext cx="2686575" cy="216340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33</a:t>
              </a:r>
              <a:r>
                <a:rPr kumimoji="0" lang="en-US" sz="72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en-AU" sz="7200" b="1" i="0" u="none" strike="noStrike" kern="1200" cap="none" spc="0" normalizeH="0" baseline="4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FCE73A0-4C18-4C3E-B83D-93A7B2CBC51D}"/>
              </a:ext>
            </a:extLst>
          </p:cNvPr>
          <p:cNvGrpSpPr/>
          <p:nvPr/>
        </p:nvGrpSpPr>
        <p:grpSpPr>
          <a:xfrm>
            <a:off x="8940965" y="1930880"/>
            <a:ext cx="3153700" cy="5117069"/>
            <a:chOff x="11722328" y="1568436"/>
            <a:chExt cx="3153700" cy="5117069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14BBFB8B-52C1-4A8A-A448-0AAE3E7E7AB9}"/>
                </a:ext>
              </a:extLst>
            </p:cNvPr>
            <p:cNvSpPr/>
            <p:nvPr/>
          </p:nvSpPr>
          <p:spPr>
            <a:xfrm>
              <a:off x="11907017" y="1568436"/>
              <a:ext cx="2927849" cy="4439329"/>
            </a:xfrm>
            <a:prstGeom prst="roundRect">
              <a:avLst>
                <a:gd name="adj" fmla="val 550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83B7DF3-CE27-419D-81B9-797827DB02BC}"/>
                </a:ext>
              </a:extLst>
            </p:cNvPr>
            <p:cNvSpPr/>
            <p:nvPr/>
          </p:nvSpPr>
          <p:spPr>
            <a:xfrm>
              <a:off x="11927978" y="1731506"/>
              <a:ext cx="29480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400" dirty="0">
                  <a:solidFill>
                    <a:srgbClr val="00B0F0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Inspired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400" dirty="0">
                  <a:solidFill>
                    <a:srgbClr val="00B0F0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curiosity</a:t>
              </a:r>
              <a:endPara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947C79E4-7408-480B-ADA3-54F7A5E35029}"/>
                </a:ext>
              </a:extLst>
            </p:cNvPr>
            <p:cNvSpPr txBox="1">
              <a:spLocks/>
            </p:cNvSpPr>
            <p:nvPr/>
          </p:nvSpPr>
          <p:spPr>
            <a:xfrm>
              <a:off x="11722328" y="2370220"/>
              <a:ext cx="3099196" cy="18961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  <a:r>
                <a:rPr kumimoji="0" lang="en-GB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F3B58097-0066-4A7F-884C-8625D693C4F9}"/>
                </a:ext>
              </a:extLst>
            </p:cNvPr>
            <p:cNvSpPr txBox="1">
              <a:spLocks/>
            </p:cNvSpPr>
            <p:nvPr/>
          </p:nvSpPr>
          <p:spPr>
            <a:xfrm>
              <a:off x="12096010" y="4392842"/>
              <a:ext cx="2618019" cy="22926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800" b="1" dirty="0">
                  <a:solidFill>
                    <a:srgbClr val="00B0F0"/>
                  </a:solidFill>
                  <a:latin typeface="Arial"/>
                </a:rPr>
                <a:t>higher</a:t>
              </a:r>
              <a:r>
                <a:rPr lang="en-GB" sz="1800" dirty="0">
                  <a:solidFill>
                    <a:srgbClr val="003D69"/>
                  </a:solidFill>
                  <a:latin typeface="Arial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9"/>
                  </a:solidFill>
                  <a:effectLst/>
                  <a:uLnTx/>
                  <a:uFillTx/>
                  <a:latin typeface="Arial"/>
                </a:rPr>
                <a:t>online paid searches for ‘Look Up’ than average, showing that </a:t>
              </a:r>
              <a:r>
                <a:rPr lang="en-GB" sz="1800" dirty="0">
                  <a:solidFill>
                    <a:srgbClr val="003D69"/>
                  </a:solidFill>
                  <a:latin typeface="Arial"/>
                </a:rPr>
                <a:t>the campaign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9"/>
                  </a:solidFill>
                  <a:effectLst/>
                  <a:uLnTx/>
                  <a:uFillTx/>
                  <a:latin typeface="Arial"/>
                </a:rPr>
                <a:t> piqued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</a:rPr>
                <a:t>curiosity to find out more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578309-5737-43A0-9B46-499E4A477328}"/>
              </a:ext>
            </a:extLst>
          </p:cNvPr>
          <p:cNvGrpSpPr/>
          <p:nvPr/>
        </p:nvGrpSpPr>
        <p:grpSpPr>
          <a:xfrm>
            <a:off x="6088842" y="1921323"/>
            <a:ext cx="3419448" cy="4676336"/>
            <a:chOff x="9161045" y="1555757"/>
            <a:chExt cx="3419448" cy="4676336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42C54438-FEB5-4EA5-93E3-C488DC156894}"/>
                </a:ext>
              </a:extLst>
            </p:cNvPr>
            <p:cNvSpPr/>
            <p:nvPr/>
          </p:nvSpPr>
          <p:spPr>
            <a:xfrm>
              <a:off x="9205912" y="1555757"/>
              <a:ext cx="2927849" cy="4439329"/>
            </a:xfrm>
            <a:prstGeom prst="roundRect">
              <a:avLst>
                <a:gd name="adj" fmla="val 5500"/>
              </a:avLst>
            </a:prstGeom>
            <a:solidFill>
              <a:schemeClr val="bg1"/>
            </a:solidFill>
            <a:ln>
              <a:solidFill>
                <a:srgbClr val="E53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976A4D5-B8AF-4926-889E-642B4C2FD403}"/>
                </a:ext>
              </a:extLst>
            </p:cNvPr>
            <p:cNvSpPr/>
            <p:nvPr/>
          </p:nvSpPr>
          <p:spPr>
            <a:xfrm>
              <a:off x="9161045" y="1734533"/>
              <a:ext cx="30175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400" dirty="0">
                  <a:solidFill>
                    <a:srgbClr val="E5372D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Changed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400" dirty="0">
                  <a:solidFill>
                    <a:srgbClr val="E5372D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behaviour</a:t>
              </a:r>
              <a:endPara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E5372D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CBC360-3391-4244-98F5-14EA7CC3DCBC}"/>
                </a:ext>
              </a:extLst>
            </p:cNvPr>
            <p:cNvSpPr/>
            <p:nvPr/>
          </p:nvSpPr>
          <p:spPr>
            <a:xfrm>
              <a:off x="9741588" y="2916978"/>
              <a:ext cx="2838905" cy="216340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E537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50</a:t>
              </a:r>
              <a:r>
                <a:rPr kumimoji="0" lang="en-US" sz="72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E537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en-AU" sz="7200" b="1" i="0" u="none" strike="noStrike" kern="1200" cap="none" spc="0" normalizeH="0" baseline="40000" noProof="0" dirty="0">
                <a:ln>
                  <a:noFill/>
                </a:ln>
                <a:solidFill>
                  <a:srgbClr val="E5372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EFDDFA59-AD09-4093-BC03-4A6FE60DB6A0}"/>
                </a:ext>
              </a:extLst>
            </p:cNvPr>
            <p:cNvSpPr txBox="1">
              <a:spLocks/>
            </p:cNvSpPr>
            <p:nvPr/>
          </p:nvSpPr>
          <p:spPr>
            <a:xfrm>
              <a:off x="9381564" y="4406064"/>
              <a:ext cx="2618019" cy="1826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1800" dirty="0">
                  <a:solidFill>
                    <a:srgbClr val="003D69"/>
                  </a:solidFill>
                  <a:latin typeface="Arial"/>
                </a:rPr>
                <a:t>of those who recalled the campaign said they </a:t>
              </a:r>
              <a:r>
                <a:rPr lang="en-US" sz="1800" b="1" dirty="0">
                  <a:solidFill>
                    <a:srgbClr val="E5372D"/>
                  </a:solidFill>
                  <a:latin typeface="Arial"/>
                </a:rPr>
                <a:t>were now making a conscious effort to Look Up 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0EDABA4C-B0D4-4901-8F2A-639A4901A18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41AC802-8B5C-4F7C-832D-6C948338115C}"/>
              </a:ext>
            </a:extLst>
          </p:cNvPr>
          <p:cNvSpPr/>
          <p:nvPr/>
        </p:nvSpPr>
        <p:spPr>
          <a:xfrm>
            <a:off x="380483" y="283557"/>
            <a:ext cx="8842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6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The LOOK UP campaign showcased</a:t>
            </a:r>
          </a:p>
          <a:p>
            <a:pPr>
              <a:defRPr/>
            </a:pPr>
            <a:r>
              <a:rPr lang="en-AU" sz="3600" b="1" dirty="0" err="1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Outdoor’s</a:t>
            </a:r>
            <a:r>
              <a:rPr lang="en-AU" sz="36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 brand building prowess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3CC9F7-CCAE-4C83-94DC-0BAA987F3C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6583"/>
            <a:ext cx="12451976" cy="8301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81133-100D-124F-A737-D172A8A0D3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6485CB-5B4E-4638-9D84-7B07BCCF7B04}"/>
              </a:ext>
            </a:extLst>
          </p:cNvPr>
          <p:cNvSpPr>
            <a:spLocks noChangeAspect="1"/>
          </p:cNvSpPr>
          <p:nvPr/>
        </p:nvSpPr>
        <p:spPr>
          <a:xfrm>
            <a:off x="7715735" y="4558550"/>
            <a:ext cx="4503600" cy="2614613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1A5026C-6542-4B4B-817F-3A9487CF97C4}"/>
              </a:ext>
            </a:extLst>
          </p:cNvPr>
          <p:cNvSpPr txBox="1">
            <a:spLocks/>
          </p:cNvSpPr>
          <p:nvPr/>
        </p:nvSpPr>
        <p:spPr>
          <a:xfrm>
            <a:off x="7875063" y="5149610"/>
            <a:ext cx="4344272" cy="18949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2400" b="0" dirty="0"/>
              <a:t>IN 2019 WE SAW THAT OUTDOOR IS EFFECTIVE  IN REACHING </a:t>
            </a:r>
            <a:br>
              <a:rPr lang="en-US" sz="2400" b="0" dirty="0"/>
            </a:br>
            <a:r>
              <a:rPr lang="en-US" sz="3600" b="0" dirty="0"/>
              <a:t>GEN X, Y &amp; Z</a:t>
            </a:r>
          </a:p>
          <a:p>
            <a:endParaRPr lang="en-US" sz="1000" b="0" dirty="0"/>
          </a:p>
          <a:p>
            <a:endParaRPr lang="en-US" sz="8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64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8AB6558-DE55-4D4F-88AF-5B8584623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4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1F14BD-0C4E-4B0C-9897-F3C9D52B532D}"/>
              </a:ext>
            </a:extLst>
          </p:cNvPr>
          <p:cNvSpPr/>
          <p:nvPr/>
        </p:nvSpPr>
        <p:spPr>
          <a:xfrm>
            <a:off x="-12421" y="-179236"/>
            <a:ext cx="12191999" cy="748014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D85CB0A-34AB-4382-B7F4-873189C22CAC}"/>
              </a:ext>
            </a:extLst>
          </p:cNvPr>
          <p:cNvCxnSpPr>
            <a:cxnSpLocks/>
          </p:cNvCxnSpPr>
          <p:nvPr/>
        </p:nvCxnSpPr>
        <p:spPr>
          <a:xfrm>
            <a:off x="98421" y="5535780"/>
            <a:ext cx="414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0EDABA4C-B0D4-4901-8F2A-639A4901A1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41AC802-8B5C-4F7C-832D-6C948338115C}"/>
              </a:ext>
            </a:extLst>
          </p:cNvPr>
          <p:cNvSpPr/>
          <p:nvPr/>
        </p:nvSpPr>
        <p:spPr>
          <a:xfrm>
            <a:off x="328644" y="372595"/>
            <a:ext cx="8842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6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Gen X, Y &amp; Z prefer Outdoor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B43DB4-CD61-4EC9-89C9-DA2596AD50C2}"/>
              </a:ext>
            </a:extLst>
          </p:cNvPr>
          <p:cNvGrpSpPr/>
          <p:nvPr/>
        </p:nvGrpSpPr>
        <p:grpSpPr>
          <a:xfrm>
            <a:off x="6104581" y="1906526"/>
            <a:ext cx="3389406" cy="4789090"/>
            <a:chOff x="70600" y="1921323"/>
            <a:chExt cx="3389406" cy="47890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9578309-5737-43A0-9B46-499E4A477328}"/>
                </a:ext>
              </a:extLst>
            </p:cNvPr>
            <p:cNvGrpSpPr/>
            <p:nvPr/>
          </p:nvGrpSpPr>
          <p:grpSpPr>
            <a:xfrm>
              <a:off x="70600" y="1921323"/>
              <a:ext cx="3389406" cy="4789090"/>
              <a:chOff x="9161045" y="1555757"/>
              <a:chExt cx="3389406" cy="4789090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42C54438-FEB5-4EA5-93E3-C488DC156894}"/>
                  </a:ext>
                </a:extLst>
              </p:cNvPr>
              <p:cNvSpPr/>
              <p:nvPr/>
            </p:nvSpPr>
            <p:spPr>
              <a:xfrm>
                <a:off x="9205912" y="1555757"/>
                <a:ext cx="2927849" cy="4439329"/>
              </a:xfrm>
              <a:prstGeom prst="roundRect">
                <a:avLst>
                  <a:gd name="adj" fmla="val 55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976A4D5-B8AF-4926-889E-642B4C2FD403}"/>
                  </a:ext>
                </a:extLst>
              </p:cNvPr>
              <p:cNvSpPr/>
              <p:nvPr/>
            </p:nvSpPr>
            <p:spPr>
              <a:xfrm>
                <a:off x="9161045" y="1734533"/>
                <a:ext cx="30175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00B0F0"/>
                    </a:solidFill>
                    <a:latin typeface="Gotham Bold" pitchFamily="50" charset="0"/>
                    <a:ea typeface="Calibri" panose="020F0502020204030204" pitchFamily="34" charset="0"/>
                    <a:cs typeface="Gotham Bold" pitchFamily="50" charset="0"/>
                  </a:rPr>
                  <a:t>Outdoor changes </a:t>
                </a:r>
                <a:r>
                  <a:rPr lang="en-US" sz="2400" dirty="0" err="1">
                    <a:solidFill>
                      <a:srgbClr val="00B0F0"/>
                    </a:solidFill>
                    <a:latin typeface="Gotham Bold" pitchFamily="50" charset="0"/>
                    <a:ea typeface="Calibri" panose="020F0502020204030204" pitchFamily="34" charset="0"/>
                    <a:cs typeface="Gotham Bold" pitchFamily="50" charset="0"/>
                  </a:rPr>
                  <a:t>behaviour</a:t>
                </a:r>
                <a:endParaRPr lang="en-AU" sz="2400" dirty="0">
                  <a:solidFill>
                    <a:srgbClr val="00B0F0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2CBC360-3391-4244-98F5-14EA7CC3DCBC}"/>
                  </a:ext>
                </a:extLst>
              </p:cNvPr>
              <p:cNvSpPr/>
              <p:nvPr/>
            </p:nvSpPr>
            <p:spPr>
              <a:xfrm>
                <a:off x="9711546" y="3078230"/>
                <a:ext cx="2838905" cy="216340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87</a:t>
                </a:r>
                <a:r>
                  <a:rPr kumimoji="0" lang="en-US" sz="7200" b="1" i="0" u="none" strike="noStrike" kern="1200" cap="none" spc="0" normalizeH="0" baseline="4000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%</a:t>
                </a:r>
                <a:endParaRPr kumimoji="0" lang="en-AU" sz="72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EFDDFA59-AD09-4093-BC03-4A6FE60DB6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94626" y="4518818"/>
                <a:ext cx="2618019" cy="18260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1800" b="1" dirty="0">
                    <a:solidFill>
                      <a:srgbClr val="00B0F0"/>
                    </a:solidFill>
                    <a:latin typeface="Arial"/>
                  </a:rPr>
                  <a:t>uplift*</a:t>
                </a:r>
                <a:r>
                  <a:rPr lang="en-US" sz="1800" dirty="0">
                    <a:solidFill>
                      <a:srgbClr val="003D69"/>
                    </a:solidFill>
                    <a:latin typeface="Arial"/>
                  </a:rPr>
                  <a:t> in the activity of Looking Up when out &amp; about by 18-44s </a:t>
                </a:r>
                <a:r>
                  <a:rPr lang="en-US" sz="1800" b="1" dirty="0">
                    <a:solidFill>
                      <a:srgbClr val="00B0F0"/>
                    </a:solidFill>
                    <a:latin typeface="Arial"/>
                  </a:rPr>
                  <a:t>vs 50% for all people 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CBDE4D-CE5D-4D43-A754-DF41824EAA96}"/>
                </a:ext>
              </a:extLst>
            </p:cNvPr>
            <p:cNvSpPr/>
            <p:nvPr/>
          </p:nvSpPr>
          <p:spPr>
            <a:xfrm>
              <a:off x="115468" y="6120940"/>
              <a:ext cx="302133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5504C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Source: *OMA Look Up post Jan/Feb campaign survey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872526-540E-4190-8E48-16C750F007AF}"/>
              </a:ext>
            </a:extLst>
          </p:cNvPr>
          <p:cNvGrpSpPr/>
          <p:nvPr/>
        </p:nvGrpSpPr>
        <p:grpSpPr>
          <a:xfrm>
            <a:off x="9087100" y="1906525"/>
            <a:ext cx="3314727" cy="4439329"/>
            <a:chOff x="3068842" y="1907309"/>
            <a:chExt cx="3314727" cy="443932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2CBF04-7642-4783-8875-E1FB2109673D}"/>
                </a:ext>
              </a:extLst>
            </p:cNvPr>
            <p:cNvGrpSpPr/>
            <p:nvPr/>
          </p:nvGrpSpPr>
          <p:grpSpPr>
            <a:xfrm>
              <a:off x="3068842" y="1907309"/>
              <a:ext cx="3314727" cy="4439329"/>
              <a:chOff x="10593632" y="751806"/>
              <a:chExt cx="3314727" cy="44393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B4BC102-8BE9-4CCF-A807-32DE6696DC28}"/>
                  </a:ext>
                </a:extLst>
              </p:cNvPr>
              <p:cNvGrpSpPr/>
              <p:nvPr/>
            </p:nvGrpSpPr>
            <p:grpSpPr>
              <a:xfrm>
                <a:off x="10593632" y="751806"/>
                <a:ext cx="3314727" cy="4439329"/>
                <a:chOff x="131921" y="1563592"/>
                <a:chExt cx="3314727" cy="4439329"/>
              </a:xfrm>
            </p:grpSpPr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44E97C17-8708-4A9D-B26B-93EE197AB083}"/>
                    </a:ext>
                  </a:extLst>
                </p:cNvPr>
                <p:cNvSpPr/>
                <p:nvPr/>
              </p:nvSpPr>
              <p:spPr>
                <a:xfrm>
                  <a:off x="186286" y="1563592"/>
                  <a:ext cx="2927849" cy="4439329"/>
                </a:xfrm>
                <a:prstGeom prst="roundRect">
                  <a:avLst>
                    <a:gd name="adj" fmla="val 5500"/>
                  </a:avLst>
                </a:prstGeom>
                <a:solidFill>
                  <a:schemeClr val="bg1"/>
                </a:solidFill>
                <a:ln>
                  <a:solidFill>
                    <a:srgbClr val="E5372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BDD5083-60EB-49E9-958F-53270989A181}"/>
                    </a:ext>
                  </a:extLst>
                </p:cNvPr>
                <p:cNvSpPr/>
                <p:nvPr/>
              </p:nvSpPr>
              <p:spPr>
                <a:xfrm>
                  <a:off x="131921" y="1694920"/>
                  <a:ext cx="2900543" cy="15696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AU" sz="2400" dirty="0">
                      <a:solidFill>
                        <a:srgbClr val="E5372D"/>
                      </a:solidFill>
                      <a:latin typeface="Gotham Bold" pitchFamily="50" charset="0"/>
                      <a:ea typeface="Calibri" panose="020F0502020204030204" pitchFamily="34" charset="0"/>
                      <a:cs typeface="Gotham Bold" pitchFamily="50" charset="0"/>
                    </a:rPr>
                    <a:t>Outdoor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AU" sz="2400" dirty="0">
                      <a:solidFill>
                        <a:srgbClr val="E5372D"/>
                      </a:solidFill>
                      <a:latin typeface="Gotham Bold" pitchFamily="50" charset="0"/>
                      <a:ea typeface="Calibri" panose="020F0502020204030204" pitchFamily="34" charset="0"/>
                      <a:cs typeface="Gotham Bold" pitchFamily="50" charset="0"/>
                    </a:rPr>
                    <a:t>campaigns are shared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92D7D"/>
                    </a:solidFill>
                    <a:effectLst/>
                    <a:uLnTx/>
                    <a:uFillTx/>
                    <a:latin typeface="Gotham Bold" pitchFamily="50" charset="0"/>
                    <a:cs typeface="Gotham Bold" pitchFamily="50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79E7FA0-3CC3-47A0-AB93-3C2B5458004B}"/>
                    </a:ext>
                  </a:extLst>
                </p:cNvPr>
                <p:cNvSpPr/>
                <p:nvPr/>
              </p:nvSpPr>
              <p:spPr>
                <a:xfrm>
                  <a:off x="400410" y="3076898"/>
                  <a:ext cx="1879276" cy="16312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5372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</a:t>
                  </a:r>
                  <a:endParaRPr kumimoji="0" lang="en-AU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5372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67" name="Graphic 66" descr="Man">
                  <a:extLst>
                    <a:ext uri="{FF2B5EF4-FFF2-40B4-BE49-F238E27FC236}">
                      <a16:creationId xmlns:a16="http://schemas.microsoft.com/office/drawing/2014/main" id="{DFB4EFF9-E0FA-4EEC-BB63-4D43082638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7255" y="3804983"/>
                  <a:ext cx="540605" cy="540605"/>
                </a:xfrm>
                <a:prstGeom prst="rect">
                  <a:avLst/>
                </a:prstGeom>
              </p:spPr>
            </p:pic>
            <p:pic>
              <p:nvPicPr>
                <p:cNvPr id="61" name="Graphic 60" descr="Woman">
                  <a:extLst>
                    <a:ext uri="{FF2B5EF4-FFF2-40B4-BE49-F238E27FC236}">
                      <a16:creationId xmlns:a16="http://schemas.microsoft.com/office/drawing/2014/main" id="{13FF627B-88BD-43A9-BBBF-A6029B3EC7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208" y="3808071"/>
                  <a:ext cx="534430" cy="534430"/>
                </a:xfrm>
                <a:prstGeom prst="rect">
                  <a:avLst/>
                </a:prstGeom>
              </p:spPr>
            </p:pic>
            <p:pic>
              <p:nvPicPr>
                <p:cNvPr id="62" name="Graphic 61" descr="Man">
                  <a:extLst>
                    <a:ext uri="{FF2B5EF4-FFF2-40B4-BE49-F238E27FC236}">
                      <a16:creationId xmlns:a16="http://schemas.microsoft.com/office/drawing/2014/main" id="{1B224C80-CBEE-4074-B50E-BAEFD78EC5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2995" y="3828940"/>
                  <a:ext cx="534430" cy="534430"/>
                </a:xfrm>
                <a:prstGeom prst="rect">
                  <a:avLst/>
                </a:prstGeom>
              </p:spPr>
            </p:pic>
            <p:sp>
              <p:nvSpPr>
                <p:cNvPr id="63" name="Content Placeholder 2">
                  <a:extLst>
                    <a:ext uri="{FF2B5EF4-FFF2-40B4-BE49-F238E27FC236}">
                      <a16:creationId xmlns:a16="http://schemas.microsoft.com/office/drawing/2014/main" id="{3CF2D135-0CD6-4803-A673-A3C2CEE64DB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9328" y="4560446"/>
                  <a:ext cx="2433730" cy="112239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92500"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defRPr/>
                  </a:pPr>
                  <a:r>
                    <a:rPr lang="en-US" sz="1900" b="1" dirty="0">
                      <a:solidFill>
                        <a:srgbClr val="E5372D"/>
                      </a:solidFill>
                      <a:latin typeface="Arial"/>
                    </a:rPr>
                    <a:t>US adults have posted </a:t>
                  </a:r>
                  <a:r>
                    <a:rPr lang="en-US" sz="1900" dirty="0">
                      <a:solidFill>
                        <a:srgbClr val="003D69"/>
                      </a:solidFill>
                      <a:latin typeface="Arial"/>
                    </a:rPr>
                    <a:t>an image of an Outdoor campaign </a:t>
                  </a:r>
                  <a:r>
                    <a:rPr lang="en-US" sz="1900" b="1" dirty="0">
                      <a:solidFill>
                        <a:srgbClr val="E5372D"/>
                      </a:solidFill>
                      <a:latin typeface="Arial"/>
                    </a:rPr>
                    <a:t>to Instagram</a:t>
                  </a:r>
                  <a:endParaRPr kumimoji="0" lang="en-US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5372D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69C1DA8-68DD-49D3-BEFA-CEC947B9BDD1}"/>
                    </a:ext>
                  </a:extLst>
                </p:cNvPr>
                <p:cNvSpPr/>
                <p:nvPr/>
              </p:nvSpPr>
              <p:spPr>
                <a:xfrm>
                  <a:off x="1186002" y="3533816"/>
                  <a:ext cx="1982498" cy="2903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D69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out of</a:t>
                  </a:r>
                  <a:endParaRPr kumimoji="0" lang="en-AU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BC5F551-5616-468F-B728-B1A89B5F64FB}"/>
                    </a:ext>
                  </a:extLst>
                </p:cNvPr>
                <p:cNvSpPr/>
                <p:nvPr/>
              </p:nvSpPr>
              <p:spPr>
                <a:xfrm>
                  <a:off x="1951618" y="3076898"/>
                  <a:ext cx="1495030" cy="16312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/>
                    </a:rPr>
                    <a:t>4</a:t>
                  </a:r>
                  <a:endParaRPr kumimoji="0" lang="en-AU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E06E748-F2E5-4C32-BD7B-0D0D02CE98DB}"/>
                  </a:ext>
                </a:extLst>
              </p:cNvPr>
              <p:cNvSpPr/>
              <p:nvPr/>
            </p:nvSpPr>
            <p:spPr>
              <a:xfrm>
                <a:off x="10655680" y="4933954"/>
                <a:ext cx="3021338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AU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5504C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Source: </a:t>
                </a:r>
                <a:r>
                  <a:rPr lang="en-AU" sz="800" dirty="0">
                    <a:solidFill>
                      <a:srgbClr val="55504C"/>
                    </a:solidFill>
                    <a:latin typeface="Gotham Book" pitchFamily="50" charset="0"/>
                    <a:cs typeface="Gotham Book" pitchFamily="50" charset="0"/>
                  </a:rPr>
                  <a:t>Nielsen research Click </a:t>
                </a:r>
                <a:r>
                  <a:rPr lang="en-AU" sz="800" dirty="0">
                    <a:solidFill>
                      <a:srgbClr val="55504C"/>
                    </a:solidFill>
                    <a:latin typeface="Gotham Book" pitchFamily="50" charset="0"/>
                    <a:cs typeface="Gotham Book" pitchFamily="50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here</a:t>
                </a:r>
                <a:r>
                  <a:rPr lang="en-AU" sz="800" dirty="0">
                    <a:solidFill>
                      <a:srgbClr val="55504C"/>
                    </a:solidFill>
                    <a:latin typeface="Gotham Book" pitchFamily="50" charset="0"/>
                    <a:cs typeface="Gotham Book" pitchFamily="50" charset="0"/>
                  </a:rPr>
                  <a:t> to read</a:t>
                </a:r>
                <a:endParaRPr kumimoji="0" lang="en-AU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5504C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endParaRPr>
              </a:p>
            </p:txBody>
          </p:sp>
        </p:grpSp>
        <p:pic>
          <p:nvPicPr>
            <p:cNvPr id="35" name="Graphic 34" descr="Woman">
              <a:extLst>
                <a:ext uri="{FF2B5EF4-FFF2-40B4-BE49-F238E27FC236}">
                  <a16:creationId xmlns:a16="http://schemas.microsoft.com/office/drawing/2014/main" id="{81922500-A524-43EA-9445-BBC6560C2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58430" y="4179188"/>
              <a:ext cx="534430" cy="53443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0D321F-5465-4440-9107-92F6F08510FC}"/>
              </a:ext>
            </a:extLst>
          </p:cNvPr>
          <p:cNvGrpSpPr/>
          <p:nvPr/>
        </p:nvGrpSpPr>
        <p:grpSpPr>
          <a:xfrm>
            <a:off x="2919536" y="1906526"/>
            <a:ext cx="3299659" cy="5183406"/>
            <a:chOff x="-67518" y="1906526"/>
            <a:chExt cx="3299659" cy="51834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FCE73A0-4C18-4C3E-B83D-93A7B2CBC51D}"/>
                </a:ext>
              </a:extLst>
            </p:cNvPr>
            <p:cNvGrpSpPr/>
            <p:nvPr/>
          </p:nvGrpSpPr>
          <p:grpSpPr>
            <a:xfrm>
              <a:off x="-67518" y="1906526"/>
              <a:ext cx="3167672" cy="5183406"/>
              <a:chOff x="6092744" y="1554796"/>
              <a:chExt cx="3167672" cy="5183406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14BBFB8B-52C1-4A8A-A448-0AAE3E7E7AB9}"/>
                  </a:ext>
                </a:extLst>
              </p:cNvPr>
              <p:cNvSpPr/>
              <p:nvPr/>
            </p:nvSpPr>
            <p:spPr>
              <a:xfrm>
                <a:off x="6304746" y="1554796"/>
                <a:ext cx="2927849" cy="4439329"/>
              </a:xfrm>
              <a:prstGeom prst="roundRect">
                <a:avLst>
                  <a:gd name="adj" fmla="val 5500"/>
                </a:avLst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83B7DF3-CE27-419D-81B9-797827DB02BC}"/>
                  </a:ext>
                </a:extLst>
              </p:cNvPr>
              <p:cNvSpPr/>
              <p:nvPr/>
            </p:nvSpPr>
            <p:spPr>
              <a:xfrm>
                <a:off x="6312366" y="1731506"/>
                <a:ext cx="294805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2400" dirty="0">
                    <a:solidFill>
                      <a:srgbClr val="7030A0"/>
                    </a:solidFill>
                    <a:latin typeface="Gotham Bold" pitchFamily="50" charset="0"/>
                    <a:ea typeface="Calibri" panose="020F0502020204030204" pitchFamily="34" charset="0"/>
                    <a:cs typeface="Gotham Bold" pitchFamily="50" charset="0"/>
                  </a:rPr>
                  <a:t>Outdoor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2400" dirty="0">
                    <a:solidFill>
                      <a:srgbClr val="7030A0"/>
                    </a:solidFill>
                    <a:latin typeface="Gotham Bold" pitchFamily="50" charset="0"/>
                    <a:ea typeface="Calibri" panose="020F0502020204030204" pitchFamily="34" charset="0"/>
                    <a:cs typeface="Gotham Bold" pitchFamily="50" charset="0"/>
                  </a:rPr>
                  <a:t>is the</a:t>
                </a:r>
                <a:endParaRPr kumimoji="0" lang="en-AU" sz="2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Gotham Bold" pitchFamily="50" charset="0"/>
                  <a:cs typeface="Gotham Bold" pitchFamily="50" charset="0"/>
                </a:endParaRPr>
              </a:p>
            </p:txBody>
          </p:sp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947C79E4-7408-480B-ADA3-54F7A5E350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2744" y="2544190"/>
                <a:ext cx="3099196" cy="18961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br>
                  <a:rPr kumimoji="0" lang="en-GB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GB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</a:t>
                </a:r>
                <a:r>
                  <a:rPr lang="en-GB" sz="7200" b="1" dirty="0" err="1">
                    <a:solidFill>
                      <a:srgbClr val="7030A0"/>
                    </a:solidFill>
                    <a:latin typeface="Arial"/>
                  </a:rPr>
                  <a:t>nd</a:t>
                </a:r>
                <a:r>
                  <a:rPr kumimoji="0" lang="en-GB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F3B58097-0066-4A7F-884C-8625D693C4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0398" y="4445539"/>
                <a:ext cx="2618019" cy="22926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1800" dirty="0">
                    <a:solidFill>
                      <a:srgbClr val="003D69"/>
                    </a:solidFill>
                    <a:latin typeface="Arial"/>
                  </a:rPr>
                  <a:t>most </a:t>
                </a:r>
                <a:r>
                  <a:rPr lang="en-US" sz="1800" b="1" dirty="0">
                    <a:solidFill>
                      <a:srgbClr val="7030A0"/>
                    </a:solidFill>
                    <a:latin typeface="Arial"/>
                  </a:rPr>
                  <a:t>preferred traditional media channel </a:t>
                </a:r>
                <a:r>
                  <a:rPr lang="en-GB" sz="1800" b="1" dirty="0">
                    <a:solidFill>
                      <a:srgbClr val="7030A0"/>
                    </a:solidFill>
                    <a:latin typeface="Arial"/>
                  </a:rPr>
                  <a:t>for Gen Z</a:t>
                </a:r>
                <a:r>
                  <a:rPr lang="en-GB" sz="1800" b="1" dirty="0">
                    <a:solidFill>
                      <a:srgbClr val="F92D7D"/>
                    </a:solidFill>
                    <a:latin typeface="Arial"/>
                  </a:rPr>
                  <a:t> </a:t>
                </a:r>
                <a:br>
                  <a:rPr lang="en-GB" sz="1800" b="1" dirty="0">
                    <a:solidFill>
                      <a:srgbClr val="F92D7D"/>
                    </a:solidFill>
                    <a:latin typeface="Arial"/>
                  </a:rPr>
                </a:br>
                <a:r>
                  <a:rPr lang="en-GB" sz="1800" dirty="0">
                    <a:solidFill>
                      <a:srgbClr val="003D69"/>
                    </a:solidFill>
                    <a:latin typeface="Arial"/>
                  </a:rPr>
                  <a:t>and equal with Television for Gen Y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6E6646-E005-4193-8F6C-2E462141B2D4}"/>
                </a:ext>
              </a:extLst>
            </p:cNvPr>
            <p:cNvSpPr/>
            <p:nvPr/>
          </p:nvSpPr>
          <p:spPr>
            <a:xfrm>
              <a:off x="210803" y="6106277"/>
              <a:ext cx="302133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AU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5504C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Source: </a:t>
              </a:r>
              <a:r>
                <a:rPr lang="en-US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Kantar </a:t>
              </a:r>
              <a:r>
                <a:rPr lang="en-US" sz="800" dirty="0" err="1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Millward</a:t>
              </a:r>
              <a:r>
                <a:rPr lang="en-US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 Brown. Click </a:t>
              </a:r>
              <a:r>
                <a:rPr lang="en-US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here</a:t>
              </a:r>
              <a:r>
                <a:rPr lang="en-US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 to read</a:t>
              </a:r>
              <a:endPara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55504C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4F5FF4-72FB-4261-96DB-B17F01991516}"/>
              </a:ext>
            </a:extLst>
          </p:cNvPr>
          <p:cNvGrpSpPr/>
          <p:nvPr/>
        </p:nvGrpSpPr>
        <p:grpSpPr>
          <a:xfrm>
            <a:off x="-156639" y="1906526"/>
            <a:ext cx="3430031" cy="4458684"/>
            <a:chOff x="-156639" y="1906526"/>
            <a:chExt cx="3430031" cy="445868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2B3277-A410-4E0E-97FC-26BEA395E614}"/>
                </a:ext>
              </a:extLst>
            </p:cNvPr>
            <p:cNvGrpSpPr/>
            <p:nvPr/>
          </p:nvGrpSpPr>
          <p:grpSpPr>
            <a:xfrm>
              <a:off x="-156639" y="1906526"/>
              <a:ext cx="3238940" cy="4458684"/>
              <a:chOff x="6021476" y="1554796"/>
              <a:chExt cx="3238940" cy="445868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FCD08C5D-267A-471F-885D-5E14928C6B5B}"/>
                  </a:ext>
                </a:extLst>
              </p:cNvPr>
              <p:cNvSpPr/>
              <p:nvPr/>
            </p:nvSpPr>
            <p:spPr>
              <a:xfrm>
                <a:off x="6304746" y="1554796"/>
                <a:ext cx="2927849" cy="4439329"/>
              </a:xfrm>
              <a:prstGeom prst="roundRect">
                <a:avLst>
                  <a:gd name="adj" fmla="val 5500"/>
                </a:avLst>
              </a:prstGeom>
              <a:solidFill>
                <a:schemeClr val="bg1"/>
              </a:solidFill>
              <a:ln>
                <a:solidFill>
                  <a:srgbClr val="F92D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A2B85B2-C672-4607-85DA-561C71D0E0BF}"/>
                  </a:ext>
                </a:extLst>
              </p:cNvPr>
              <p:cNvSpPr/>
              <p:nvPr/>
            </p:nvSpPr>
            <p:spPr>
              <a:xfrm>
                <a:off x="6312366" y="1731506"/>
                <a:ext cx="294805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AU" sz="2400" dirty="0">
                    <a:solidFill>
                      <a:srgbClr val="F92D7D"/>
                    </a:solidFill>
                    <a:latin typeface="Gotham Bold" pitchFamily="50" charset="0"/>
                    <a:cs typeface="Gotham Bold" pitchFamily="50" charset="0"/>
                  </a:rPr>
                  <a:t>Outdoor </a:t>
                </a:r>
              </a:p>
              <a:p>
                <a:pPr algn="ctr">
                  <a:defRPr/>
                </a:pPr>
                <a:r>
                  <a:rPr lang="en-AU" sz="2400" dirty="0">
                    <a:solidFill>
                      <a:srgbClr val="F92D7D"/>
                    </a:solidFill>
                    <a:latin typeface="Gotham Bold" pitchFamily="50" charset="0"/>
                    <a:cs typeface="Gotham Bold" pitchFamily="50" charset="0"/>
                  </a:rPr>
                  <a:t>is the</a:t>
                </a: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0BB5A2B0-60BC-4EAA-82D2-74B126796D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21476" y="2572857"/>
                <a:ext cx="3099196" cy="18961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br>
                  <a:rPr kumimoji="0" lang="en-GB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GB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92D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</a:t>
                </a:r>
                <a:r>
                  <a:rPr kumimoji="0" lang="en-GB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92D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</a:t>
                </a:r>
                <a:r>
                  <a:rPr kumimoji="0" lang="en-GB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92D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0EBAE890-509A-4CB8-BE86-7D9DDD0088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0398" y="4436465"/>
                <a:ext cx="2780018" cy="15770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1800" dirty="0">
                    <a:solidFill>
                      <a:srgbClr val="003D69"/>
                    </a:solidFill>
                    <a:latin typeface="Arial"/>
                  </a:rPr>
                  <a:t>preference </a:t>
                </a:r>
                <a:r>
                  <a:rPr lang="en-US" sz="1800" b="1" dirty="0">
                    <a:solidFill>
                      <a:srgbClr val="F92D7D"/>
                    </a:solidFill>
                    <a:latin typeface="Arial"/>
                  </a:rPr>
                  <a:t>compared to all Online formats </a:t>
                </a:r>
                <a:r>
                  <a:rPr lang="en-GB" sz="1800" b="1" dirty="0">
                    <a:solidFill>
                      <a:srgbClr val="F92D7D"/>
                    </a:solidFill>
                    <a:latin typeface="Arial"/>
                  </a:rPr>
                  <a:t>for Gen X</a:t>
                </a:r>
                <a:r>
                  <a:rPr lang="en-GB" sz="1800" b="1" dirty="0">
                    <a:solidFill>
                      <a:srgbClr val="C00000"/>
                    </a:solidFill>
                    <a:latin typeface="Arial"/>
                  </a:rPr>
                  <a:t> </a:t>
                </a:r>
                <a:r>
                  <a:rPr lang="en-GB" sz="1800" dirty="0">
                    <a:solidFill>
                      <a:srgbClr val="003D69"/>
                    </a:solidFill>
                    <a:latin typeface="Arial"/>
                  </a:rPr>
                  <a:t>and 2nd only to Mobile Reward Videos for Gen Z &amp; Y</a:t>
                </a: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7D5DCA1-B850-4F08-B834-3CCECB8801AE}"/>
                </a:ext>
              </a:extLst>
            </p:cNvPr>
            <p:cNvSpPr/>
            <p:nvPr/>
          </p:nvSpPr>
          <p:spPr>
            <a:xfrm>
              <a:off x="252054" y="6118210"/>
              <a:ext cx="302133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AU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5504C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Source: </a:t>
              </a:r>
              <a:r>
                <a:rPr lang="en-US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Kantar </a:t>
              </a:r>
              <a:r>
                <a:rPr lang="en-US" sz="800" dirty="0" err="1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Millward</a:t>
              </a:r>
              <a:r>
                <a:rPr lang="en-US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 Brown. Click </a:t>
              </a:r>
              <a:r>
                <a:rPr lang="en-US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here</a:t>
              </a:r>
              <a:r>
                <a:rPr lang="en-US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 to read</a:t>
              </a:r>
              <a:endPara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55504C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6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ADA0E3-70EC-4B70-9691-8D8BB12EAE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3646" y="0"/>
            <a:ext cx="12545646" cy="83619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62CB8E-1AF0-4272-9770-BF5374603777}"/>
              </a:ext>
            </a:extLst>
          </p:cNvPr>
          <p:cNvSpPr>
            <a:spLocks noChangeAspect="1"/>
          </p:cNvSpPr>
          <p:nvPr/>
        </p:nvSpPr>
        <p:spPr>
          <a:xfrm>
            <a:off x="2475" y="4271962"/>
            <a:ext cx="4662928" cy="2586038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D62E4-48C6-40CD-9DC5-D8E451FCD8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CDC8A5-927F-4817-8CDE-FAF71BA4A327}"/>
              </a:ext>
            </a:extLst>
          </p:cNvPr>
          <p:cNvSpPr txBox="1">
            <a:spLocks/>
          </p:cNvSpPr>
          <p:nvPr/>
        </p:nvSpPr>
        <p:spPr>
          <a:xfrm>
            <a:off x="161803" y="4834447"/>
            <a:ext cx="4503600" cy="18949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2400" b="0" dirty="0"/>
              <a:t>IN 2019 WE SAW THAT OUTDOOR + MOBILE = </a:t>
            </a:r>
            <a:br>
              <a:rPr lang="en-US" sz="2400" b="0" dirty="0"/>
            </a:br>
            <a:r>
              <a:rPr lang="en-US" sz="3600" b="0" dirty="0"/>
              <a:t>RESULTS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4392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70B9A3D0-DAC5-457A-8A82-8AB3151E4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9819" y="-63467"/>
            <a:ext cx="12545646" cy="83619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1F14BD-0C4E-4B0C-9897-F3C9D52B532D}"/>
              </a:ext>
            </a:extLst>
          </p:cNvPr>
          <p:cNvSpPr/>
          <p:nvPr/>
        </p:nvSpPr>
        <p:spPr>
          <a:xfrm>
            <a:off x="16173" y="-63229"/>
            <a:ext cx="12191999" cy="748014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EDABA4C-B0D4-4901-8F2A-639A4901A1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41AC802-8B5C-4F7C-832D-6C948338115C}"/>
              </a:ext>
            </a:extLst>
          </p:cNvPr>
          <p:cNvSpPr/>
          <p:nvPr/>
        </p:nvSpPr>
        <p:spPr>
          <a:xfrm>
            <a:off x="527185" y="427592"/>
            <a:ext cx="8842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6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Outdoor + Mobile = Results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0F269FA-3164-4F31-B53F-0C75FA6E7679}"/>
              </a:ext>
            </a:extLst>
          </p:cNvPr>
          <p:cNvCxnSpPr>
            <a:cxnSpLocks/>
          </p:cNvCxnSpPr>
          <p:nvPr/>
        </p:nvCxnSpPr>
        <p:spPr>
          <a:xfrm>
            <a:off x="498477" y="5535780"/>
            <a:ext cx="414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596B67C-1AB5-445F-962F-E0F60B16AAC4}"/>
              </a:ext>
            </a:extLst>
          </p:cNvPr>
          <p:cNvCxnSpPr>
            <a:cxnSpLocks/>
          </p:cNvCxnSpPr>
          <p:nvPr/>
        </p:nvCxnSpPr>
        <p:spPr>
          <a:xfrm>
            <a:off x="498477" y="5535780"/>
            <a:ext cx="414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1115F9C-241A-4634-B09C-47CD15BC5DFD}"/>
              </a:ext>
            </a:extLst>
          </p:cNvPr>
          <p:cNvGrpSpPr/>
          <p:nvPr/>
        </p:nvGrpSpPr>
        <p:grpSpPr>
          <a:xfrm>
            <a:off x="1040343" y="1913336"/>
            <a:ext cx="3025252" cy="4439329"/>
            <a:chOff x="1040343" y="1913336"/>
            <a:chExt cx="3025252" cy="443932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3EE75D3E-AF10-41BB-BDE1-71C38128008B}"/>
                </a:ext>
              </a:extLst>
            </p:cNvPr>
            <p:cNvGrpSpPr/>
            <p:nvPr/>
          </p:nvGrpSpPr>
          <p:grpSpPr>
            <a:xfrm>
              <a:off x="1040343" y="1913336"/>
              <a:ext cx="2927849" cy="4439329"/>
              <a:chOff x="3252693" y="1563592"/>
              <a:chExt cx="2927849" cy="4439329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035E971-378C-4E0C-AC90-C7D9E92A1F48}"/>
                  </a:ext>
                </a:extLst>
              </p:cNvPr>
              <p:cNvSpPr/>
              <p:nvPr/>
            </p:nvSpPr>
            <p:spPr>
              <a:xfrm>
                <a:off x="3252693" y="1563592"/>
                <a:ext cx="2927849" cy="4439329"/>
              </a:xfrm>
              <a:prstGeom prst="roundRect">
                <a:avLst>
                  <a:gd name="adj" fmla="val 5500"/>
                </a:avLst>
              </a:prstGeom>
              <a:solidFill>
                <a:schemeClr val="bg1"/>
              </a:solidFill>
              <a:ln>
                <a:solidFill>
                  <a:srgbClr val="F92D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582EFA3-36E3-49AA-95B7-3AB025ECC986}"/>
                  </a:ext>
                </a:extLst>
              </p:cNvPr>
              <p:cNvSpPr/>
              <p:nvPr/>
            </p:nvSpPr>
            <p:spPr>
              <a:xfrm>
                <a:off x="3252693" y="1746451"/>
                <a:ext cx="292241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2400" dirty="0">
                    <a:solidFill>
                      <a:srgbClr val="F92D7D"/>
                    </a:solidFill>
                    <a:latin typeface="Gotham Bold" pitchFamily="50" charset="0"/>
                    <a:ea typeface="Calibri" panose="020F0502020204030204" pitchFamily="34" charset="0"/>
                    <a:cs typeface="Gotham Bold" pitchFamily="50" charset="0"/>
                  </a:rPr>
                  <a:t>Outdoor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2400" dirty="0">
                    <a:solidFill>
                      <a:srgbClr val="F92D7D"/>
                    </a:solidFill>
                    <a:latin typeface="Gotham Bold" pitchFamily="50" charset="0"/>
                    <a:ea typeface="Calibri" panose="020F0502020204030204" pitchFamily="34" charset="0"/>
                    <a:cs typeface="Gotham Bold" pitchFamily="50" charset="0"/>
                  </a:rPr>
                  <a:t>drives Mobile actions</a:t>
                </a:r>
                <a:endParaRPr kumimoji="0" lang="en-AU" sz="2400" i="0" u="none" strike="noStrike" kern="1200" cap="none" spc="0" normalizeH="0" baseline="0" noProof="0" dirty="0">
                  <a:ln>
                    <a:noFill/>
                  </a:ln>
                  <a:solidFill>
                    <a:srgbClr val="F92D7D"/>
                  </a:solidFill>
                  <a:effectLst/>
                  <a:uLnTx/>
                  <a:uFillTx/>
                  <a:latin typeface="Gotham Bold" pitchFamily="50" charset="0"/>
                  <a:cs typeface="Gotham Bold" pitchFamily="50" charset="0"/>
                </a:endParaRPr>
              </a:p>
            </p:txBody>
          </p:sp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0A4CF909-DD9C-4EFB-8721-EB8E5F182E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65206" y="4399421"/>
                <a:ext cx="2618019" cy="1392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1800" dirty="0">
                    <a:solidFill>
                      <a:srgbClr val="003D69"/>
                    </a:solidFill>
                    <a:latin typeface="Arial"/>
                  </a:rPr>
                  <a:t>uplift in smartphone actions to the brand when Outdoor is seen</a:t>
                </a:r>
                <a:endParaRPr lang="en-US" sz="1800" b="1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2D73DF2-AE84-422E-9941-62CDCB77605F}"/>
                  </a:ext>
                </a:extLst>
              </p:cNvPr>
              <p:cNvSpPr/>
              <p:nvPr/>
            </p:nvSpPr>
            <p:spPr>
              <a:xfrm>
                <a:off x="3396650" y="2867519"/>
                <a:ext cx="2686575" cy="2163407"/>
              </a:xfrm>
              <a:prstGeom prst="rect">
                <a:avLst/>
              </a:prstGeom>
            </p:spPr>
            <p:txBody>
              <a:bodyPr wrap="square" anchor="t">
                <a:noAutofit/>
              </a:bodyPr>
              <a:lstStyle/>
              <a:p>
                <a:pPr lvl="0"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92D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  <a:r>
                  <a:rPr kumimoji="0" lang="en-US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92D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38</a:t>
                </a:r>
                <a:r>
                  <a:rPr kumimoji="0" lang="en-US" sz="7200" b="1" i="0" u="none" strike="noStrike" kern="1200" cap="none" spc="0" normalizeH="0" baseline="40000" noProof="0" dirty="0">
                    <a:ln>
                      <a:noFill/>
                    </a:ln>
                    <a:solidFill>
                      <a:srgbClr val="F92D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%</a:t>
                </a:r>
                <a:endParaRPr kumimoji="0" lang="en-AU" sz="72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F92D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36E78FA-06A5-44C8-BE12-057A8D055BA9}"/>
                </a:ext>
              </a:extLst>
            </p:cNvPr>
            <p:cNvSpPr/>
            <p:nvPr/>
          </p:nvSpPr>
          <p:spPr>
            <a:xfrm>
              <a:off x="1101133" y="5961135"/>
              <a:ext cx="29644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AU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5504C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Source: 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: Outsmart </a:t>
              </a:r>
              <a:r>
                <a:rPr lang="en-AU" sz="800" dirty="0" err="1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OutPerform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 study, click 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here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 for more details and downloads</a:t>
              </a:r>
              <a:endPara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55504C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1EF611D-4225-4B7B-921B-16B0239CF3B3}"/>
              </a:ext>
            </a:extLst>
          </p:cNvPr>
          <p:cNvGrpSpPr/>
          <p:nvPr/>
        </p:nvGrpSpPr>
        <p:grpSpPr>
          <a:xfrm>
            <a:off x="4605369" y="1913335"/>
            <a:ext cx="3013608" cy="4724182"/>
            <a:chOff x="4605369" y="1913335"/>
            <a:chExt cx="3013608" cy="472418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72A6933-07A8-48C4-87E6-0F1F60DCC8F4}"/>
                </a:ext>
              </a:extLst>
            </p:cNvPr>
            <p:cNvGrpSpPr/>
            <p:nvPr/>
          </p:nvGrpSpPr>
          <p:grpSpPr>
            <a:xfrm>
              <a:off x="4605369" y="1913335"/>
              <a:ext cx="3013608" cy="4724182"/>
              <a:chOff x="9201632" y="1555757"/>
              <a:chExt cx="3013608" cy="4724182"/>
            </a:xfrm>
          </p:grpSpPr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6244EB4D-D47C-443C-B792-C03C7CBE667C}"/>
                  </a:ext>
                </a:extLst>
              </p:cNvPr>
              <p:cNvSpPr/>
              <p:nvPr/>
            </p:nvSpPr>
            <p:spPr>
              <a:xfrm>
                <a:off x="9205912" y="1555757"/>
                <a:ext cx="2927849" cy="4439329"/>
              </a:xfrm>
              <a:prstGeom prst="roundRect">
                <a:avLst>
                  <a:gd name="adj" fmla="val 5500"/>
                </a:avLst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3A1446C-0819-4914-B864-FA8F335F0FEE}"/>
                  </a:ext>
                </a:extLst>
              </p:cNvPr>
              <p:cNvSpPr/>
              <p:nvPr/>
            </p:nvSpPr>
            <p:spPr>
              <a:xfrm>
                <a:off x="9201632" y="1734533"/>
                <a:ext cx="301360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7030A0"/>
                    </a:solidFill>
                    <a:latin typeface="Gotham Bold" pitchFamily="50" charset="0"/>
                    <a:cs typeface="Gotham Bold" pitchFamily="50" charset="0"/>
                  </a:rPr>
                  <a:t>Outdoor increases store visits</a:t>
                </a:r>
                <a:endParaRPr kumimoji="0" lang="en-AU" sz="2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Gotham Bold" pitchFamily="50" charset="0"/>
                  <a:cs typeface="Gotham Bold" pitchFamily="50" charset="0"/>
                </a:endParaRPr>
              </a:p>
            </p:txBody>
          </p:sp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243F191A-E3BF-4DCA-A7CB-9EBAFE9D27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81222" y="3880882"/>
                <a:ext cx="2766212" cy="23990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endParaRPr lang="en-AU" sz="1800" dirty="0">
                  <a:solidFill>
                    <a:srgbClr val="003D6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/>
                <a:r>
                  <a:rPr lang="en-AU" sz="1800" dirty="0">
                    <a:solidFill>
                      <a:srgbClr val="003D6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uplift in store visits when the audience is exposed to DOOH + Mobile </a:t>
                </a:r>
                <a:endParaRPr lang="en-US" sz="1800" b="1" dirty="0">
                  <a:solidFill>
                    <a:srgbClr val="003D6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A101FB7-8F32-4ACC-BB63-AE97912A2585}"/>
                </a:ext>
              </a:extLst>
            </p:cNvPr>
            <p:cNvSpPr/>
            <p:nvPr/>
          </p:nvSpPr>
          <p:spPr>
            <a:xfrm>
              <a:off x="4788002" y="5701376"/>
              <a:ext cx="273246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Source: IAB, “Mobile causes visitation lifts for video game marketer to be off the charts.” View full case study 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  <a:hlinkClick r:id="rId6"/>
                </a:rPr>
                <a:t>here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. For more details and more mobile and OOH case studies click 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here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 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33F8366-A9E9-4D00-8C35-5BCFB17CF29C}"/>
              </a:ext>
            </a:extLst>
          </p:cNvPr>
          <p:cNvGrpSpPr/>
          <p:nvPr/>
        </p:nvGrpSpPr>
        <p:grpSpPr>
          <a:xfrm>
            <a:off x="8133661" y="1913335"/>
            <a:ext cx="3221689" cy="4439329"/>
            <a:chOff x="8133661" y="1913335"/>
            <a:chExt cx="3221689" cy="4439329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46ACAA7-85B1-468D-AD31-029D5EE1A7AD}"/>
                </a:ext>
              </a:extLst>
            </p:cNvPr>
            <p:cNvGrpSpPr/>
            <p:nvPr/>
          </p:nvGrpSpPr>
          <p:grpSpPr>
            <a:xfrm>
              <a:off x="8133661" y="1913335"/>
              <a:ext cx="3221689" cy="4439329"/>
              <a:chOff x="6304746" y="1554796"/>
              <a:chExt cx="3221689" cy="4439329"/>
            </a:xfrm>
          </p:grpSpPr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568A2952-BC71-46C9-A01A-49FF2041BF4C}"/>
                  </a:ext>
                </a:extLst>
              </p:cNvPr>
              <p:cNvSpPr/>
              <p:nvPr/>
            </p:nvSpPr>
            <p:spPr>
              <a:xfrm>
                <a:off x="6304746" y="1554796"/>
                <a:ext cx="2927849" cy="4439329"/>
              </a:xfrm>
              <a:prstGeom prst="roundRect">
                <a:avLst>
                  <a:gd name="adj" fmla="val 55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1D77E78-60C0-455B-AA4B-3601E991992A}"/>
                  </a:ext>
                </a:extLst>
              </p:cNvPr>
              <p:cNvSpPr/>
              <p:nvPr/>
            </p:nvSpPr>
            <p:spPr>
              <a:xfrm>
                <a:off x="6312366" y="1731506"/>
                <a:ext cx="294805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Gotham Bold" pitchFamily="50" charset="0"/>
                    <a:cs typeface="Gotham Bold" pitchFamily="50" charset="0"/>
                  </a:rPr>
                  <a:t>Outdoor primes Mobile campaigns</a:t>
                </a:r>
                <a:endParaRPr kumimoji="0" lang="en-AU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Gotham Bold" pitchFamily="50" charset="0"/>
                  <a:cs typeface="Gotham Bold" pitchFamily="50" charset="0"/>
                </a:endParaRPr>
              </a:p>
            </p:txBody>
          </p:sp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id="{9C969650-D9E7-4BFA-A25C-38BC6BF245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27239" y="2931835"/>
                <a:ext cx="3099196" cy="18961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sz="7200" b="1" dirty="0">
                    <a:solidFill>
                      <a:srgbClr val="00B0F0"/>
                    </a:solidFill>
                    <a:latin typeface="Arial"/>
                  </a:rPr>
                  <a:t>+</a:t>
                </a:r>
                <a:r>
                  <a:rPr lang="en-US" sz="10000" b="1" dirty="0">
                    <a:solidFill>
                      <a:srgbClr val="00B0F0"/>
                    </a:solidFill>
                    <a:latin typeface="Arial"/>
                  </a:rPr>
                  <a:t>48</a:t>
                </a:r>
                <a:r>
                  <a:rPr lang="en-US" sz="7200" b="1" baseline="40000" dirty="0">
                    <a:solidFill>
                      <a:srgbClr val="00B0F0"/>
                    </a:solidFill>
                    <a:latin typeface="Arial"/>
                  </a:rPr>
                  <a:t>%</a:t>
                </a:r>
                <a:r>
                  <a:rPr kumimoji="0" lang="en-GB" sz="10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08" name="Content Placeholder 2">
                <a:extLst>
                  <a:ext uri="{FF2B5EF4-FFF2-40B4-BE49-F238E27FC236}">
                    <a16:creationId xmlns:a16="http://schemas.microsoft.com/office/drawing/2014/main" id="{E900BDC0-C8BE-4BF2-B39D-B0502FFB4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0398" y="4326329"/>
                <a:ext cx="2618019" cy="16012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1800" dirty="0">
                    <a:solidFill>
                      <a:srgbClr val="003D69"/>
                    </a:solidFill>
                    <a:latin typeface="Arial"/>
                  </a:rPr>
                  <a:t>People are 48% more likely to click on a mobile ad if they have seen the same ad first on Outdoor</a:t>
                </a:r>
                <a:endParaRPr lang="en-GB" sz="1800" dirty="0">
                  <a:solidFill>
                    <a:srgbClr val="003D69"/>
                  </a:solidFill>
                  <a:latin typeface="Arial"/>
                </a:endParaRPr>
              </a:p>
            </p:txBody>
          </p: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0F90297-1DB2-4F10-AFAE-184486CC028E}"/>
                </a:ext>
              </a:extLst>
            </p:cNvPr>
            <p:cNvSpPr/>
            <p:nvPr/>
          </p:nvSpPr>
          <p:spPr>
            <a:xfrm>
              <a:off x="8190767" y="5980854"/>
              <a:ext cx="27483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Sources: Ocean Outdoor research. Click 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here </a:t>
              </a:r>
              <a:r>
                <a:rPr lang="en-AU" sz="800" dirty="0">
                  <a:solidFill>
                    <a:srgbClr val="55504C"/>
                  </a:solidFill>
                  <a:latin typeface="Gotham Book" pitchFamily="50" charset="0"/>
                  <a:cs typeface="Gotham Book" pitchFamily="50" charset="0"/>
                </a:rPr>
                <a:t>for more details</a:t>
              </a: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4DC0380-92DE-49FC-AA97-E20A957302A1}"/>
              </a:ext>
            </a:extLst>
          </p:cNvPr>
          <p:cNvSpPr txBox="1">
            <a:spLocks/>
          </p:cNvSpPr>
          <p:nvPr/>
        </p:nvSpPr>
        <p:spPr>
          <a:xfrm>
            <a:off x="4566672" y="3044977"/>
            <a:ext cx="3099196" cy="189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0" b="1" dirty="0">
                <a:solidFill>
                  <a:srgbClr val="7030A0"/>
                </a:solidFill>
                <a:latin typeface="Arial"/>
              </a:rPr>
              <a:t>+127</a:t>
            </a:r>
            <a:r>
              <a:rPr lang="en-US" sz="8000" b="1" baseline="40000" dirty="0">
                <a:solidFill>
                  <a:srgbClr val="7030A0"/>
                </a:solidFill>
                <a:latin typeface="Arial"/>
              </a:rPr>
              <a:t>%</a:t>
            </a: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36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B5EEF31-4B82-4223-A697-0FC087A22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62CB8E-1AF0-4272-9770-BF5374603777}"/>
              </a:ext>
            </a:extLst>
          </p:cNvPr>
          <p:cNvSpPr>
            <a:spLocks noChangeAspect="1"/>
          </p:cNvSpPr>
          <p:nvPr/>
        </p:nvSpPr>
        <p:spPr>
          <a:xfrm>
            <a:off x="0" y="4157663"/>
            <a:ext cx="4662928" cy="2828925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D62E4-48C6-40CD-9DC5-D8E451FCD8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CDC8A5-927F-4817-8CDE-FAF71BA4A327}"/>
              </a:ext>
            </a:extLst>
          </p:cNvPr>
          <p:cNvSpPr txBox="1">
            <a:spLocks/>
          </p:cNvSpPr>
          <p:nvPr/>
        </p:nvSpPr>
        <p:spPr>
          <a:xfrm>
            <a:off x="320693" y="4963035"/>
            <a:ext cx="4503600" cy="18949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2400" b="0" dirty="0"/>
              <a:t>In 2019 OUTDOOR </a:t>
            </a:r>
            <a:r>
              <a:rPr lang="en-US" sz="3600" b="0" dirty="0"/>
              <a:t>AUDIENCES GREW AGAIN</a:t>
            </a:r>
          </a:p>
          <a:p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354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82D903B-BD9C-4A00-8B1F-9B7D12F4C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1F14BD-0C4E-4B0C-9897-F3C9D52B532D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F5F1F7-062B-42E5-BE27-4C9EADC4EF02}"/>
              </a:ext>
            </a:extLst>
          </p:cNvPr>
          <p:cNvSpPr/>
          <p:nvPr/>
        </p:nvSpPr>
        <p:spPr>
          <a:xfrm>
            <a:off x="622189" y="6470062"/>
            <a:ext cx="101116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55504C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Source: MOVE October 2019 data release – October 2019 AOOH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EDABA4C-B0D4-4901-8F2A-639A4901A1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41AC802-8B5C-4F7C-832D-6C948338115C}"/>
              </a:ext>
            </a:extLst>
          </p:cNvPr>
          <p:cNvSpPr/>
          <p:nvPr/>
        </p:nvSpPr>
        <p:spPr>
          <a:xfrm>
            <a:off x="236624" y="459428"/>
            <a:ext cx="9611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The MOVE 2019 update showed audience growth and increased reach</a:t>
            </a:r>
            <a:endParaRPr lang="en-AU" sz="3600" b="1" dirty="0">
              <a:solidFill>
                <a:schemeClr val="tx2"/>
              </a:solidFill>
              <a:latin typeface="Gotham Bold" pitchFamily="50" charset="0"/>
              <a:cs typeface="Gotham Bold" pitchFamily="50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FC4E168-6D82-4E90-B6FB-3BA94AA7D2BC}"/>
              </a:ext>
            </a:extLst>
          </p:cNvPr>
          <p:cNvCxnSpPr>
            <a:cxnSpLocks/>
          </p:cNvCxnSpPr>
          <p:nvPr/>
        </p:nvCxnSpPr>
        <p:spPr>
          <a:xfrm>
            <a:off x="498477" y="5535780"/>
            <a:ext cx="414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642E172-3809-48D0-AC05-682804033985}"/>
              </a:ext>
            </a:extLst>
          </p:cNvPr>
          <p:cNvCxnSpPr>
            <a:cxnSpLocks/>
          </p:cNvCxnSpPr>
          <p:nvPr/>
        </p:nvCxnSpPr>
        <p:spPr>
          <a:xfrm>
            <a:off x="498477" y="5535780"/>
            <a:ext cx="414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2DE9A84-C07D-474F-960F-6FD6F7EA52F9}"/>
              </a:ext>
            </a:extLst>
          </p:cNvPr>
          <p:cNvGrpSpPr/>
          <p:nvPr/>
        </p:nvGrpSpPr>
        <p:grpSpPr>
          <a:xfrm>
            <a:off x="1040343" y="1913336"/>
            <a:ext cx="2992571" cy="4485604"/>
            <a:chOff x="3252693" y="1563592"/>
            <a:chExt cx="2992571" cy="4485604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5C2B8B33-AF7D-4E22-88B0-1F48F9891C39}"/>
                </a:ext>
              </a:extLst>
            </p:cNvPr>
            <p:cNvSpPr/>
            <p:nvPr/>
          </p:nvSpPr>
          <p:spPr>
            <a:xfrm>
              <a:off x="3252693" y="1563592"/>
              <a:ext cx="2927849" cy="4439329"/>
            </a:xfrm>
            <a:prstGeom prst="roundRect">
              <a:avLst>
                <a:gd name="adj" fmla="val 5500"/>
              </a:avLst>
            </a:prstGeom>
            <a:solidFill>
              <a:schemeClr val="bg1"/>
            </a:solidFill>
            <a:ln>
              <a:solidFill>
                <a:srgbClr val="F92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803E327-7D48-4322-8F12-BC62EB0A34A9}"/>
                </a:ext>
              </a:extLst>
            </p:cNvPr>
            <p:cNvSpPr/>
            <p:nvPr/>
          </p:nvSpPr>
          <p:spPr>
            <a:xfrm>
              <a:off x="3252693" y="1746451"/>
              <a:ext cx="29224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400" dirty="0">
                  <a:solidFill>
                    <a:srgbClr val="F92D7D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Outdoor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400" dirty="0">
                  <a:solidFill>
                    <a:srgbClr val="F92D7D"/>
                  </a:solidFill>
                  <a:latin typeface="Gotham Bold" pitchFamily="50" charset="0"/>
                  <a:ea typeface="Calibri" panose="020F0502020204030204" pitchFamily="34" charset="0"/>
                  <a:cs typeface="Gotham Bold" pitchFamily="50" charset="0"/>
                </a:rPr>
                <a:t>audiences grew</a:t>
              </a:r>
              <a:endPara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F92D7D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99" name="Content Placeholder 2">
              <a:extLst>
                <a:ext uri="{FF2B5EF4-FFF2-40B4-BE49-F238E27FC236}">
                  <a16:creationId xmlns:a16="http://schemas.microsoft.com/office/drawing/2014/main" id="{8D4192AC-3AA0-4518-903F-83351967E6C4}"/>
                </a:ext>
              </a:extLst>
            </p:cNvPr>
            <p:cNvSpPr txBox="1">
              <a:spLocks/>
            </p:cNvSpPr>
            <p:nvPr/>
          </p:nvSpPr>
          <p:spPr>
            <a:xfrm>
              <a:off x="3532059" y="4656615"/>
              <a:ext cx="2618019" cy="13925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1800" b="1" dirty="0">
                  <a:solidFill>
                    <a:srgbClr val="F92D7D"/>
                  </a:solidFill>
                  <a:latin typeface="Arial"/>
                </a:rPr>
                <a:t>in 2019 </a:t>
              </a:r>
              <a:r>
                <a:rPr lang="en-US" sz="1800" dirty="0">
                  <a:solidFill>
                    <a:srgbClr val="003D69"/>
                  </a:solidFill>
                  <a:latin typeface="Arial"/>
                </a:rPr>
                <a:t>vs population growth of 1.5%</a:t>
              </a:r>
              <a:endParaRPr lang="en-US" sz="1800" b="1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00B4792-DA7C-4280-8687-D57ADE2A1069}"/>
                </a:ext>
              </a:extLst>
            </p:cNvPr>
            <p:cNvSpPr/>
            <p:nvPr/>
          </p:nvSpPr>
          <p:spPr>
            <a:xfrm>
              <a:off x="3558689" y="3221825"/>
              <a:ext cx="2686575" cy="216340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92D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2.4</a:t>
              </a:r>
              <a:r>
                <a:rPr kumimoji="0" lang="en-US" sz="72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F92D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en-AU" sz="7200" b="1" i="0" u="none" strike="noStrike" kern="1200" cap="none" spc="0" normalizeH="0" baseline="40000" noProof="0" dirty="0">
                <a:ln>
                  <a:noFill/>
                </a:ln>
                <a:solidFill>
                  <a:srgbClr val="F92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4731CED-9D08-4E4D-8F08-448FD6AF26DA}"/>
              </a:ext>
            </a:extLst>
          </p:cNvPr>
          <p:cNvGrpSpPr/>
          <p:nvPr/>
        </p:nvGrpSpPr>
        <p:grpSpPr>
          <a:xfrm>
            <a:off x="8091970" y="1913335"/>
            <a:ext cx="3099196" cy="4652085"/>
            <a:chOff x="6263055" y="1554796"/>
            <a:chExt cx="3099196" cy="4652085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20BF9C6-607A-456F-A1FF-16BEECD46489}"/>
                </a:ext>
              </a:extLst>
            </p:cNvPr>
            <p:cNvSpPr/>
            <p:nvPr/>
          </p:nvSpPr>
          <p:spPr>
            <a:xfrm>
              <a:off x="6304746" y="1554796"/>
              <a:ext cx="2927849" cy="4439329"/>
            </a:xfrm>
            <a:prstGeom prst="roundRect">
              <a:avLst>
                <a:gd name="adj" fmla="val 550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9F7D115-31C3-4572-B22B-654C586B1195}"/>
                </a:ext>
              </a:extLst>
            </p:cNvPr>
            <p:cNvSpPr/>
            <p:nvPr/>
          </p:nvSpPr>
          <p:spPr>
            <a:xfrm>
              <a:off x="6318065" y="1731506"/>
              <a:ext cx="29480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Gotham Bold" pitchFamily="50" charset="0"/>
                  <a:cs typeface="Gotham Bold" pitchFamily="50" charset="0"/>
                </a:rPr>
                <a:t>Outdoor reach is </a:t>
              </a:r>
              <a:r>
                <a:rPr lang="en-US" sz="2400" dirty="0">
                  <a:solidFill>
                    <a:srgbClr val="00B0F0"/>
                  </a:solidFill>
                  <a:latin typeface="Gotham Bold" pitchFamily="50" charset="0"/>
                  <a:cs typeface="Gotham Bold" pitchFamily="50" charset="0"/>
                </a:rPr>
                <a:t>increasing</a:t>
              </a:r>
              <a:endPara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6958052E-98F9-4C08-950E-CF21B7C609AE}"/>
                </a:ext>
              </a:extLst>
            </p:cNvPr>
            <p:cNvSpPr txBox="1">
              <a:spLocks/>
            </p:cNvSpPr>
            <p:nvPr/>
          </p:nvSpPr>
          <p:spPr>
            <a:xfrm>
              <a:off x="6263055" y="2599028"/>
              <a:ext cx="3099196" cy="18961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217</a:t>
              </a:r>
              <a:r>
                <a:rPr lang="en-GB" sz="6000" b="1" dirty="0">
                  <a:solidFill>
                    <a:srgbClr val="00B0F0"/>
                  </a:solidFill>
                  <a:latin typeface="Arial"/>
                </a:rPr>
                <a:t>K</a:t>
              </a:r>
              <a:r>
                <a:rPr kumimoji="0" lang="en-GB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9F03DE05-B455-4E7D-B312-FA210B79E3A6}"/>
                </a:ext>
              </a:extLst>
            </p:cNvPr>
            <p:cNvSpPr txBox="1">
              <a:spLocks/>
            </p:cNvSpPr>
            <p:nvPr/>
          </p:nvSpPr>
          <p:spPr>
            <a:xfrm>
              <a:off x="6454437" y="4605598"/>
              <a:ext cx="2618019" cy="160128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</a:rPr>
                <a:t>more people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9"/>
                  </a:solidFill>
                  <a:effectLst/>
                  <a:uLnTx/>
                  <a:uFillTx/>
                  <a:latin typeface="Arial"/>
                </a:rPr>
                <a:t>* are in Outdoor environments each day.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lang="en-GB" sz="1800" noProof="0" dirty="0">
                  <a:solidFill>
                    <a:srgbClr val="003D69"/>
                  </a:solidFill>
                  <a:latin typeface="Arial"/>
                </a:rPr>
              </a:br>
              <a:r>
                <a:rPr kumimoji="0" lang="en-GB" sz="1000" i="0" u="none" strike="noStrike" kern="1200" cap="none" spc="0" normalizeH="0" baseline="0" noProof="0" dirty="0">
                  <a:ln>
                    <a:noFill/>
                  </a:ln>
                  <a:solidFill>
                    <a:srgbClr val="003D69"/>
                  </a:solidFill>
                  <a:effectLst/>
                  <a:uLnTx/>
                  <a:uFillTx/>
                  <a:latin typeface="Arial"/>
                </a:rPr>
                <a:t>*on average</a:t>
              </a:r>
              <a:endPara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85F689F-7C52-45B8-9558-7D1213C84312}"/>
              </a:ext>
            </a:extLst>
          </p:cNvPr>
          <p:cNvGrpSpPr/>
          <p:nvPr/>
        </p:nvGrpSpPr>
        <p:grpSpPr>
          <a:xfrm>
            <a:off x="4517225" y="1913335"/>
            <a:ext cx="3364253" cy="4876831"/>
            <a:chOff x="9113488" y="1555757"/>
            <a:chExt cx="3364253" cy="4876831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70B98A1B-90D6-4D49-856F-D9824B587C87}"/>
                </a:ext>
              </a:extLst>
            </p:cNvPr>
            <p:cNvSpPr/>
            <p:nvPr/>
          </p:nvSpPr>
          <p:spPr>
            <a:xfrm>
              <a:off x="9205912" y="1555757"/>
              <a:ext cx="2927849" cy="4439329"/>
            </a:xfrm>
            <a:prstGeom prst="roundRect">
              <a:avLst>
                <a:gd name="adj" fmla="val 55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F93D9B9-9268-448A-BE33-D39E7CDDCB8D}"/>
                </a:ext>
              </a:extLst>
            </p:cNvPr>
            <p:cNvSpPr/>
            <p:nvPr/>
          </p:nvSpPr>
          <p:spPr>
            <a:xfrm>
              <a:off x="9113488" y="1594759"/>
              <a:ext cx="31120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7030A0"/>
                  </a:solidFill>
                  <a:latin typeface="Gotham Bold" pitchFamily="50" charset="0"/>
                  <a:cs typeface="Gotham Bold" pitchFamily="50" charset="0"/>
                </a:rPr>
                <a:t>Outdoor audiences have grown by</a:t>
              </a:r>
              <a:endPara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3142609-44EE-4A90-BE13-35FDF9C099FF}"/>
                </a:ext>
              </a:extLst>
            </p:cNvPr>
            <p:cNvSpPr/>
            <p:nvPr/>
          </p:nvSpPr>
          <p:spPr>
            <a:xfrm>
              <a:off x="9638836" y="3173730"/>
              <a:ext cx="2838905" cy="216340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29</a:t>
              </a:r>
              <a:r>
                <a:rPr kumimoji="0" lang="en-US" sz="7200" b="1" i="0" u="none" strike="noStrike" kern="1200" cap="none" spc="0" normalizeH="0" baseline="4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en-AU" sz="7200" b="1" i="0" u="none" strike="noStrike" kern="1200" cap="none" spc="0" normalizeH="0" baseline="4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97A9D9A5-73A3-4341-ADD7-2C705EE7E780}"/>
                </a:ext>
              </a:extLst>
            </p:cNvPr>
            <p:cNvSpPr txBox="1">
              <a:spLocks/>
            </p:cNvSpPr>
            <p:nvPr/>
          </p:nvSpPr>
          <p:spPr>
            <a:xfrm>
              <a:off x="9342405" y="4606559"/>
              <a:ext cx="2766212" cy="1826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1800" b="1" dirty="0">
                  <a:solidFill>
                    <a:srgbClr val="7030A0"/>
                  </a:solidFill>
                  <a:latin typeface="Arial"/>
                </a:rPr>
                <a:t>since 2010 </a:t>
              </a:r>
              <a:r>
                <a:rPr lang="en-US" sz="1800" dirty="0">
                  <a:solidFill>
                    <a:srgbClr val="003D69"/>
                  </a:solidFill>
                  <a:latin typeface="Arial"/>
                </a:rPr>
                <a:t>vs19% for the population</a:t>
              </a:r>
            </a:p>
            <a:p>
              <a:pPr lvl="0">
                <a:defRPr/>
              </a:pPr>
              <a:endParaRPr lang="en-US" sz="1000" b="1" dirty="0">
                <a:solidFill>
                  <a:srgbClr val="003D69"/>
                </a:solidFill>
                <a:latin typeface="Arial"/>
              </a:endParaRPr>
            </a:p>
            <a:p>
              <a:pPr>
                <a:defRPr/>
              </a:pPr>
              <a:r>
                <a:rPr lang="en-AU" sz="1000" dirty="0">
                  <a:solidFill>
                    <a:srgbClr val="003D69"/>
                  </a:solidFill>
                  <a:latin typeface="Gotham Book" pitchFamily="50" charset="0"/>
                  <a:cs typeface="Gotham Book" pitchFamily="50" charset="0"/>
                </a:rPr>
                <a:t>Change in audience for the same signs year on year since the launch of MOVE.</a:t>
              </a:r>
              <a:endParaRPr lang="en-US" sz="1800" b="1" dirty="0">
                <a:solidFill>
                  <a:srgbClr val="E5372D"/>
                </a:solidFill>
                <a:latin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52F6546-3BAB-4AA5-AC7C-93359FE18498}"/>
              </a:ext>
            </a:extLst>
          </p:cNvPr>
          <p:cNvSpPr/>
          <p:nvPr/>
        </p:nvSpPr>
        <p:spPr>
          <a:xfrm>
            <a:off x="1159570" y="5962140"/>
            <a:ext cx="25133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55504C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Source: MOVE October 2019 data release – October 2019 AOOH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MA slides - basic Full expression logo">
  <a:themeElements>
    <a:clrScheme name="OMA Colours">
      <a:dk1>
        <a:srgbClr val="000000"/>
      </a:dk1>
      <a:lt1>
        <a:srgbClr val="FFFFFF"/>
      </a:lt1>
      <a:dk2>
        <a:srgbClr val="55504C"/>
      </a:dk2>
      <a:lt2>
        <a:srgbClr val="DCD9B6"/>
      </a:lt2>
      <a:accent1>
        <a:srgbClr val="28BFD7"/>
      </a:accent1>
      <a:accent2>
        <a:srgbClr val="27AC4E"/>
      </a:accent2>
      <a:accent3>
        <a:srgbClr val="F05523"/>
      </a:accent3>
      <a:accent4>
        <a:srgbClr val="EE59A0"/>
      </a:accent4>
      <a:accent5>
        <a:srgbClr val="D22229"/>
      </a:accent5>
      <a:accent6>
        <a:srgbClr val="440146"/>
      </a:accent6>
      <a:hlink>
        <a:srgbClr val="063C68"/>
      </a:hlink>
      <a:folHlink>
        <a:srgbClr val="5550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_Template_v4" id="{A560E57B-FE9A-BE47-8DE7-DD05872249A9}" vid="{E7410C1A-13D2-5E41-BA3F-2D2C683BA6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19662</TotalTime>
  <Words>546</Words>
  <Application>Microsoft Office PowerPoint</Application>
  <PresentationFormat>Widescreen</PresentationFormat>
  <Paragraphs>84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Gotham Bold</vt:lpstr>
      <vt:lpstr>Gotham Book</vt:lpstr>
      <vt:lpstr>Gotham Medium</vt:lpstr>
      <vt:lpstr>1_OMA slides - basic Full expression logo</vt:lpstr>
      <vt:lpstr>   Anatomy of  Out of Home:  the best of  2019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Dance</dc:creator>
  <cp:lastModifiedBy>Alexandra Simpson</cp:lastModifiedBy>
  <cp:revision>279</cp:revision>
  <cp:lastPrinted>2019-01-28T22:31:37Z</cp:lastPrinted>
  <dcterms:created xsi:type="dcterms:W3CDTF">2018-11-28T03:58:55Z</dcterms:created>
  <dcterms:modified xsi:type="dcterms:W3CDTF">2019-12-01T23:00:21Z</dcterms:modified>
</cp:coreProperties>
</file>