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343" r:id="rId2"/>
    <p:sldId id="867" r:id="rId3"/>
    <p:sldId id="862" r:id="rId4"/>
    <p:sldId id="864" r:id="rId5"/>
    <p:sldId id="861" r:id="rId6"/>
    <p:sldId id="865" r:id="rId7"/>
    <p:sldId id="868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9"/>
    <a:srgbClr val="F99707"/>
    <a:srgbClr val="F19B79"/>
    <a:srgbClr val="EFB87B"/>
    <a:srgbClr val="F2E378"/>
    <a:srgbClr val="164059"/>
    <a:srgbClr val="EDB87D"/>
    <a:srgbClr val="FEC96C"/>
    <a:srgbClr val="6CA2D7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3" autoAdjust="0"/>
    <p:restoredTop sz="7672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246" y="11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lookup.org.au/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DBD5F-D05C-415A-8D58-B21BBF374B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886" y="-426319"/>
            <a:ext cx="14216743" cy="9479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384314" y="-1"/>
            <a:ext cx="4502066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65" y="2912722"/>
            <a:ext cx="3526905" cy="1618228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400" dirty="0"/>
              <a:t>LOOK UP: </a:t>
            </a:r>
            <a:br>
              <a:rPr lang="en-US" sz="3400" dirty="0"/>
            </a:br>
            <a:r>
              <a:rPr lang="en-US" sz="3400" dirty="0"/>
              <a:t>A CASE STUDY IN BRAND BUILDING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436" y="4847763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July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659436" y="4689356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3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3050" y="1676783"/>
            <a:ext cx="5223435" cy="1233579"/>
          </a:xfrm>
        </p:spPr>
        <p:txBody>
          <a:bodyPr>
            <a:normAutofit/>
          </a:bodyPr>
          <a:lstStyle/>
          <a:p>
            <a:pPr defTabSz="1219170"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solidFill>
                  <a:srgbClr val="FFC30B"/>
                </a:solidFill>
              </a:rPr>
              <a:t>What is </a:t>
            </a:r>
            <a:r>
              <a:rPr lang="en-US" sz="4000" i="1" dirty="0">
                <a:solidFill>
                  <a:srgbClr val="FFC30B"/>
                </a:solidFill>
              </a:rPr>
              <a:t>Look Up</a:t>
            </a:r>
            <a:r>
              <a:rPr lang="en-US" sz="4000" dirty="0">
                <a:solidFill>
                  <a:srgbClr val="FFC30B"/>
                </a:solidFill>
              </a:rPr>
              <a:t>?</a:t>
            </a:r>
            <a:endParaRPr lang="en-AU" sz="4000" dirty="0">
              <a:solidFill>
                <a:srgbClr val="FFC30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6697C-298B-4E55-B52F-50233A6CEF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7920" y="1968134"/>
            <a:ext cx="5033694" cy="325438"/>
          </a:xfrm>
        </p:spPr>
        <p:txBody>
          <a:bodyPr/>
          <a:lstStyle/>
          <a:p>
            <a:r>
              <a:rPr lang="en-AU" b="1" dirty="0">
                <a:solidFill>
                  <a:srgbClr val="003D69"/>
                </a:solidFill>
                <a:latin typeface="Gotham Bold" pitchFamily="50" charset="0"/>
                <a:cs typeface="Gotham Bold" pitchFamily="50" charset="0"/>
              </a:rPr>
              <a:t>About the campaign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5818631" y="3233863"/>
            <a:ext cx="5772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Look Up </a:t>
            </a: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is a bid to engage people in an action that neuroscience research tell us has a significant positive impact on the way we think and interact with the world around us. 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campaign was run in three phases: Phases One and Two in January and September 2019, and</a:t>
            </a:r>
            <a:b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Phase Three in January 2020. 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Each phase was followed by a survey to assess RECALL, TALKABILITY and CHANGE OF BEHAVIOUR. 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This is what we found.</a:t>
            </a:r>
          </a:p>
          <a:p>
            <a:pPr algn="ctr"/>
            <a:endParaRPr lang="en-US" sz="16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1215-FB92-4D4A-BCDA-2BCC65F33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99" y="-6650"/>
            <a:ext cx="4923293" cy="607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8242B-8105-48C8-80DC-3639A981E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98" y="-6650"/>
            <a:ext cx="4923293" cy="6077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13AF25-37FC-4D77-A024-4C6CDB27BED9}"/>
              </a:ext>
            </a:extLst>
          </p:cNvPr>
          <p:cNvSpPr/>
          <p:nvPr/>
        </p:nvSpPr>
        <p:spPr>
          <a:xfrm>
            <a:off x="445896" y="6508011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For more information about the Look Up campaign, visit </a:t>
            </a: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lookup.org.au.</a:t>
            </a:r>
            <a:endParaRPr lang="en-US" sz="800" dirty="0">
              <a:solidFill>
                <a:schemeClr val="accent4">
                  <a:lumMod val="75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CD8E3-AEF3-46A4-ABD5-01A2D7ACC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4" r="-26505"/>
          <a:stretch/>
        </p:blipFill>
        <p:spPr>
          <a:xfrm>
            <a:off x="6483033" y="-85725"/>
            <a:ext cx="9255753" cy="6941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445896" y="348896"/>
            <a:ext cx="55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 builds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RECALL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445896" y="4767041"/>
            <a:ext cx="5465556" cy="12433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Uplift in the number of people who recalled </a:t>
            </a:r>
            <a:r>
              <a:rPr lang="en-US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Look Up </a:t>
            </a: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from Phase One (33%*) to Phase Three (50%**).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445896" y="1722332"/>
            <a:ext cx="5447956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30342-0790-41CC-84BD-BCBDFA12BB27}"/>
              </a:ext>
            </a:extLst>
          </p:cNvPr>
          <p:cNvSpPr/>
          <p:nvPr/>
        </p:nvSpPr>
        <p:spPr>
          <a:xfrm>
            <a:off x="1249201" y="1764372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0" b="1" dirty="0">
                <a:solidFill>
                  <a:srgbClr val="0070C0"/>
                </a:solidFill>
                <a:latin typeface="Gotham Bold" pitchFamily="50" charset="0"/>
                <a:cs typeface="Gotham Bold" pitchFamily="50" charset="0"/>
              </a:rPr>
              <a:t>52</a:t>
            </a:r>
            <a:r>
              <a:rPr lang="en-US" sz="12000" b="1" baseline="40000" noProof="0" dirty="0">
                <a:solidFill>
                  <a:srgbClr val="0070C0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BEC94-640A-49C5-89A3-89F62597B7D2}"/>
              </a:ext>
            </a:extLst>
          </p:cNvPr>
          <p:cNvSpPr/>
          <p:nvPr/>
        </p:nvSpPr>
        <p:spPr>
          <a:xfrm>
            <a:off x="445896" y="6508011"/>
            <a:ext cx="10111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Phase One February 2019, n=2,003*; Phase Three January 2020, n=1,247**.</a:t>
            </a:r>
            <a:br>
              <a:rPr lang="en-US" sz="800" dirty="0">
                <a:solidFill>
                  <a:schemeClr val="accent4">
                    <a:lumMod val="75000"/>
                  </a:schemeClr>
                </a:solidFill>
                <a:latin typeface="Gotham Book" pitchFamily="50" charset="0"/>
                <a:cs typeface="Gotham Book" pitchFamily="50" charset="0"/>
              </a:rPr>
            </a:br>
            <a:endParaRPr lang="en-US" sz="800" dirty="0">
              <a:solidFill>
                <a:schemeClr val="accent4">
                  <a:lumMod val="75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58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06F27-3A71-410B-A0C2-83670BC4B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67" r="-54883"/>
          <a:stretch/>
        </p:blipFill>
        <p:spPr>
          <a:xfrm>
            <a:off x="6460955" y="0"/>
            <a:ext cx="1027261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445896" y="337184"/>
            <a:ext cx="6365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 increases TALKABILITY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445896" y="4767041"/>
            <a:ext cx="5361352" cy="144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Uplift in the number of people who talked about </a:t>
            </a:r>
            <a:r>
              <a:rPr lang="en-US" sz="22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Look Up </a:t>
            </a:r>
            <a:r>
              <a:rPr lang="en-US" sz="22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with friends or family from Phase One (30%*) to Phase Three (49%**).^</a:t>
            </a:r>
            <a:endParaRPr lang="en-AU" sz="2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445896" y="1767899"/>
            <a:ext cx="5447956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30342-0790-41CC-84BD-BCBDFA12BB27}"/>
              </a:ext>
            </a:extLst>
          </p:cNvPr>
          <p:cNvSpPr/>
          <p:nvPr/>
        </p:nvSpPr>
        <p:spPr>
          <a:xfrm>
            <a:off x="1309021" y="1857192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rgbClr val="F99707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6</a:t>
            </a:r>
            <a:r>
              <a:rPr lang="en-US" sz="17000" b="1" dirty="0">
                <a:solidFill>
                  <a:srgbClr val="F99707"/>
                </a:solidFill>
                <a:latin typeface="Gotham Bold" pitchFamily="50" charset="0"/>
                <a:cs typeface="Gotham Bold" pitchFamily="50" charset="0"/>
              </a:rPr>
              <a:t>3</a:t>
            </a:r>
            <a:r>
              <a:rPr lang="en-US" sz="12000" b="1" baseline="40000" noProof="0" dirty="0">
                <a:solidFill>
                  <a:srgbClr val="F99707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F99707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AF3A7-A22A-4493-8F02-379E281413F7}"/>
              </a:ext>
            </a:extLst>
          </p:cNvPr>
          <p:cNvSpPr/>
          <p:nvPr/>
        </p:nvSpPr>
        <p:spPr>
          <a:xfrm>
            <a:off x="445896" y="6508011"/>
            <a:ext cx="10111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Phase One February 2019, n=2,003*; Phase Three January 2020, n=1,247</a:t>
            </a:r>
          </a:p>
          <a:p>
            <a:pPr lvl="0">
              <a:defRPr/>
            </a:pP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^Note: Of those who recalled the campaign.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165AC-4E9F-4693-B99D-476D8986D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629" y="0"/>
            <a:ext cx="754749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DF99B0-563F-4CF7-9677-A5ACA22CA83B}"/>
              </a:ext>
            </a:extLst>
          </p:cNvPr>
          <p:cNvSpPr/>
          <p:nvPr/>
        </p:nvSpPr>
        <p:spPr>
          <a:xfrm>
            <a:off x="1119450" y="2020496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17000" b="1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40</a:t>
            </a:r>
            <a:r>
              <a:rPr lang="en-US" sz="12000" b="1" baseline="40000" noProof="0" dirty="0">
                <a:solidFill>
                  <a:schemeClr val="accent4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0" b="1" i="0" u="none" strike="noStrike" kern="1200" cap="none" spc="0" normalizeH="0" baseline="4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487061" y="271757"/>
            <a:ext cx="6067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 CHANGES BEHAVIOUR over time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0436E3-E43E-454A-8577-9CCB5FB70F48}"/>
              </a:ext>
            </a:extLst>
          </p:cNvPr>
          <p:cNvSpPr/>
          <p:nvPr/>
        </p:nvSpPr>
        <p:spPr>
          <a:xfrm>
            <a:off x="487061" y="6536709"/>
            <a:ext cx="10111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Phase One February 2019, n=2,003*; Phase Three January 2020, n=1,247**.</a:t>
            </a:r>
            <a:b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^Note: Of those who recalled the campaign.</a:t>
            </a:r>
          </a:p>
          <a:p>
            <a:pPr lvl="0"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487061" y="4701724"/>
            <a:ext cx="5334513" cy="152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Uplift in the number of people who said they’re trying to </a:t>
            </a:r>
            <a:r>
              <a:rPr lang="en-US" sz="22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Look Up </a:t>
            </a:r>
            <a:r>
              <a:rPr lang="en-US" sz="22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more from Phase One (50%*) to Phase Three (70%**).^</a:t>
            </a:r>
            <a:endParaRPr lang="en-AU" sz="22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1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A2CA6E-092F-4094-B6BE-A0FEDA37E2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012066" y="4004699"/>
            <a:ext cx="2484436" cy="2122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5D825-318A-4182-A43F-27E5D0D12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691" y="4004699"/>
            <a:ext cx="2484261" cy="212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9F46B-18AF-4428-8365-4919B8E574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392691" y="1713480"/>
            <a:ext cx="5103812" cy="2164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2BC3A-42E3-4358-840C-2EE9F47B03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91" y="1723005"/>
            <a:ext cx="5661586" cy="440422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0333266-D825-4D4A-9BC3-4B350DAD3BE6}"/>
              </a:ext>
            </a:extLst>
          </p:cNvPr>
          <p:cNvSpPr txBox="1">
            <a:spLocks/>
          </p:cNvSpPr>
          <p:nvPr/>
        </p:nvSpPr>
        <p:spPr>
          <a:xfrm>
            <a:off x="586465" y="359276"/>
            <a:ext cx="8901484" cy="125888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>
                <a:solidFill>
                  <a:srgbClr val="646260"/>
                </a:solidFill>
                <a:latin typeface="Gotham Bold" pitchFamily="50" charset="0"/>
                <a:ea typeface="+mn-ea"/>
                <a:cs typeface="Gotham Bold" pitchFamily="50" charset="0"/>
              </a:rPr>
              <a:t>Out of Home, always on, excellent for long-term BRAND BUILDING</a:t>
            </a:r>
            <a:endParaRPr lang="en-AU" sz="3600" dirty="0">
              <a:solidFill>
                <a:srgbClr val="646260"/>
              </a:solidFill>
              <a:latin typeface="Gotham Bold" pitchFamily="50" charset="0"/>
              <a:ea typeface="+mn-ea"/>
              <a:cs typeface="Gotham Bold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EEBCE-042F-44A6-A6CE-7EF070639BD2}"/>
              </a:ext>
            </a:extLst>
          </p:cNvPr>
          <p:cNvSpPr txBox="1"/>
          <p:nvPr/>
        </p:nvSpPr>
        <p:spPr>
          <a:xfrm>
            <a:off x="5775823" y="6052188"/>
            <a:ext cx="106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Time</a:t>
            </a:r>
            <a:endParaRPr lang="en-AU" sz="14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144252" y="47659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30433</TotalTime>
  <Words>348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   LOOK UP:  A CASE STUDY IN BRAND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378</cp:revision>
  <cp:lastPrinted>2019-01-28T22:31:37Z</cp:lastPrinted>
  <dcterms:created xsi:type="dcterms:W3CDTF">2018-11-28T03:58:55Z</dcterms:created>
  <dcterms:modified xsi:type="dcterms:W3CDTF">2020-07-29T04:09:00Z</dcterms:modified>
</cp:coreProperties>
</file>