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9"/>
  </p:notesMasterIdLst>
  <p:handoutMasterIdLst>
    <p:handoutMasterId r:id="rId10"/>
  </p:handoutMasterIdLst>
  <p:sldIdLst>
    <p:sldId id="343" r:id="rId2"/>
    <p:sldId id="380" r:id="rId3"/>
    <p:sldId id="378" r:id="rId4"/>
    <p:sldId id="379" r:id="rId5"/>
    <p:sldId id="377" r:id="rId6"/>
    <p:sldId id="374" r:id="rId7"/>
    <p:sldId id="266" r:id="rId8"/>
  </p:sldIdLst>
  <p:sldSz cx="12192000" cy="6858000"/>
  <p:notesSz cx="6797675" cy="9926638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nt Guesdon" initials="GG" lastIdx="1" clrIdx="0">
    <p:extLst>
      <p:ext uri="{19B8F6BF-5375-455C-9EA6-DF929625EA0E}">
        <p15:presenceInfo xmlns:p15="http://schemas.microsoft.com/office/powerpoint/2012/main" userId="S::Grant.Guesdon@oma.org.au::895c7ce5-9a6a-4944-922a-36bf732a97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9"/>
    <a:srgbClr val="FFE2C5"/>
    <a:srgbClr val="D9D9FF"/>
    <a:srgbClr val="B7FFB7"/>
    <a:srgbClr val="E8E6E6"/>
    <a:srgbClr val="FFDCCC"/>
    <a:srgbClr val="EAD2EF"/>
    <a:srgbClr val="DEF3F2"/>
    <a:srgbClr val="E7C8EC"/>
    <a:srgbClr val="B8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3"/>
    <p:restoredTop sz="91069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648" y="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2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napToObjects="1" showGuides="1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8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2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1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827916" cy="2882446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2"/>
            <a:ext cx="3827916" cy="145505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241D2-6220-3C4B-AF57-9B0F5CD52A88}"/>
              </a:ext>
            </a:extLst>
          </p:cNvPr>
          <p:cNvCxnSpPr>
            <a:cxnSpLocks/>
          </p:cNvCxnSpPr>
          <p:nvPr userDrawn="1"/>
        </p:nvCxnSpPr>
        <p:spPr>
          <a:xfrm>
            <a:off x="874713" y="3541486"/>
            <a:ext cx="22164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panel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199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Bullets 2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1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panel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352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4pPr>
            <a:lvl5pPr marL="0" indent="0" fontAlgn="t" latin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5pPr>
          </a:lstStyle>
          <a:p>
            <a:pPr lvl="0"/>
            <a:r>
              <a:rPr lang="en-US" dirty="0"/>
              <a:t>3column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275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5C2F5-2DB6-CA4A-B1B4-68144D9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7FA9-32CB-FF48-87E7-B71AA7C2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BA41-6C69-3549-A671-C9530E6B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57C475-6F3A-104C-A725-9B843B5828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74713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757160-F5C8-8E46-A6C7-0BDC39BA4C7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3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35CCE8D0-1962-9D43-8E05-CE4B9066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09DFDE-9B92-B74A-AFCD-C07794076DA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142921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Content Placeholder 31">
            <a:extLst>
              <a:ext uri="{FF2B5EF4-FFF2-40B4-BE49-F238E27FC236}">
                <a16:creationId xmlns:a16="http://schemas.microsoft.com/office/drawing/2014/main" id="{D29A61BA-FF09-0948-98EB-B422E478C9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142921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A7536-213F-184C-8A62-F79E5425ED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411129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1CE479B5-B321-2142-9ABD-CD8A19DA6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11129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B7CB02B-E3FD-8442-9BF5-22DA77BFA63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7679337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Content Placeholder 31">
            <a:extLst>
              <a:ext uri="{FF2B5EF4-FFF2-40B4-BE49-F238E27FC236}">
                <a16:creationId xmlns:a16="http://schemas.microsoft.com/office/drawing/2014/main" id="{994A6C7A-7B2F-7043-A3C7-53557D5995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679337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D6BD9C8-748D-CC4C-B93B-A500121AF3C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9947545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047EDC1C-F43A-7C40-84D9-642C597CB5F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947545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915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E263F0-3953-A545-AA32-C828AECFF061}"/>
              </a:ext>
            </a:extLst>
          </p:cNvPr>
          <p:cNvSpPr/>
          <p:nvPr userDrawn="1"/>
        </p:nvSpPr>
        <p:spPr>
          <a:xfrm>
            <a:off x="0" y="0"/>
            <a:ext cx="6096000" cy="6864006"/>
          </a:xfrm>
          <a:prstGeom prst="rect">
            <a:avLst/>
          </a:prstGeom>
          <a:solidFill>
            <a:srgbClr val="20AA4D"/>
          </a:solidFill>
          <a:ln w="28575">
            <a:solidFill>
              <a:srgbClr val="5AAA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095994" y="-6005"/>
            <a:ext cx="6096007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FC0E8D9A-4DAA-994E-98EC-27890AD7398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1863" y="638504"/>
            <a:ext cx="3999507" cy="554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2400" b="0" i="0">
                <a:solidFill>
                  <a:srgbClr val="FFFFFF"/>
                </a:solidFill>
                <a:latin typeface="Gotham Book" panose="02000604040000020004" pitchFamily="2" charset="0"/>
                <a:ea typeface="Gotham Book" panose="02000604040000020004" pitchFamily="2" charset="0"/>
                <a:cs typeface="Gotham Book" panose="02000604040000020004" pitchFamily="2" charset="0"/>
                <a:sym typeface="Gotham Medium"/>
              </a:defRPr>
            </a:lvl1pPr>
            <a:lvl2pPr marL="653142" indent="-195942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2pPr>
            <a:lvl3pPr marL="1143000" indent="-228600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3pPr>
            <a:lvl4pPr marL="16209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4pPr>
            <a:lvl5pPr marL="20781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5pPr>
          </a:lstStyle>
          <a:p>
            <a:r>
              <a:rPr lang="en-AU" dirty="0"/>
              <a:t>Click to add text/quote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64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09880" y="-1"/>
            <a:ext cx="4876800" cy="6129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7682755" y="306766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8425" y="343693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425" y="202088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Edit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1883E53-7589-214D-A17E-AFFA1986C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8425" y="1564601"/>
            <a:ext cx="4324350" cy="325438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8318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2D078-24C4-F140-AEF7-E7E7ACC5A832}"/>
              </a:ext>
            </a:extLst>
          </p:cNvPr>
          <p:cNvSpPr/>
          <p:nvPr userDrawn="1"/>
        </p:nvSpPr>
        <p:spPr>
          <a:xfrm>
            <a:off x="0" y="-6006"/>
            <a:ext cx="12192001" cy="686400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FA410E-608D-934D-AE9F-64DA39FF103B}"/>
              </a:ext>
            </a:extLst>
          </p:cNvPr>
          <p:cNvSpPr txBox="1">
            <a:spLocks/>
          </p:cNvSpPr>
          <p:nvPr userDrawn="1"/>
        </p:nvSpPr>
        <p:spPr>
          <a:xfrm>
            <a:off x="874712" y="3068638"/>
            <a:ext cx="8101013" cy="14938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3285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8C1E1-D2B3-A94C-B660-8D901A3F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68698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11C55D-8660-EF4F-9F89-4121C39C9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1989137"/>
            <a:ext cx="5124132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1B5272-194D-ED42-B4A0-D64ECA5B8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1105" y="1989137"/>
            <a:ext cx="5195569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154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57963-143F-AA4D-928D-0AB82C1364C8}"/>
              </a:ext>
            </a:extLst>
          </p:cNvPr>
          <p:cNvSpPr/>
          <p:nvPr userDrawn="1"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4" y="1736725"/>
            <a:ext cx="5562257" cy="4385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1C527E-7F12-AD49-8F7E-D10E8192FE2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12238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40A345C-05A4-824E-8736-711852D1DA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2239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D63C19B-569F-6E46-9314-38F6281CBAE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92689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ECD908E-CEC6-5447-96B0-C5C0554F189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92690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584C4A4A-07BE-3544-A349-7DED7EBD5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2313" y="0"/>
            <a:ext cx="56796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D04C22-565E-E243-9968-1D3BBF353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33375"/>
            <a:ext cx="48012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327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E43BD0BB-A316-8F46-A81C-A58E8D472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2633" y="0"/>
            <a:ext cx="41784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A8620A-33A9-F347-A3D6-22E37AB92385}"/>
              </a:ext>
            </a:extLst>
          </p:cNvPr>
          <p:cNvSpPr txBox="1"/>
          <p:nvPr userDrawn="1"/>
        </p:nvSpPr>
        <p:spPr>
          <a:xfrm>
            <a:off x="9334503" y="222561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15A98-4A85-DE41-8608-1DBE02BF26CB}"/>
              </a:ext>
            </a:extLst>
          </p:cNvPr>
          <p:cNvSpPr txBox="1"/>
          <p:nvPr userDrawn="1"/>
        </p:nvSpPr>
        <p:spPr>
          <a:xfrm>
            <a:off x="9334500" y="192004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52372-AAB0-1343-91E6-356D3B28F6F7}"/>
              </a:ext>
            </a:extLst>
          </p:cNvPr>
          <p:cNvSpPr txBox="1"/>
          <p:nvPr userDrawn="1"/>
        </p:nvSpPr>
        <p:spPr>
          <a:xfrm>
            <a:off x="9334503" y="3387816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94691-52E9-4D4E-8FCA-152FF9BD40CE}"/>
              </a:ext>
            </a:extLst>
          </p:cNvPr>
          <p:cNvSpPr txBox="1"/>
          <p:nvPr userDrawn="1"/>
        </p:nvSpPr>
        <p:spPr>
          <a:xfrm>
            <a:off x="9334500" y="3082255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C2A2EC-919E-BF44-BAB2-D5F657B72ACC}"/>
              </a:ext>
            </a:extLst>
          </p:cNvPr>
          <p:cNvSpPr txBox="1"/>
          <p:nvPr userDrawn="1"/>
        </p:nvSpPr>
        <p:spPr>
          <a:xfrm>
            <a:off x="9334503" y="4521833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ECB00A-5CA1-384C-87C6-61BF6ACDC93C}"/>
              </a:ext>
            </a:extLst>
          </p:cNvPr>
          <p:cNvSpPr txBox="1"/>
          <p:nvPr userDrawn="1"/>
        </p:nvSpPr>
        <p:spPr>
          <a:xfrm>
            <a:off x="9334500" y="4216272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624736-9561-0447-B7EC-3C972D607C77}"/>
              </a:ext>
            </a:extLst>
          </p:cNvPr>
          <p:cNvSpPr txBox="1"/>
          <p:nvPr userDrawn="1"/>
        </p:nvSpPr>
        <p:spPr>
          <a:xfrm>
            <a:off x="9334503" y="565720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CD765-225B-4443-8D6A-931E20F754DF}"/>
              </a:ext>
            </a:extLst>
          </p:cNvPr>
          <p:cNvSpPr txBox="1"/>
          <p:nvPr userDrawn="1"/>
        </p:nvSpPr>
        <p:spPr>
          <a:xfrm>
            <a:off x="9334500" y="535163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B9D56F-CA81-8A41-84E9-35FA26C083ED}"/>
              </a:ext>
            </a:extLst>
          </p:cNvPr>
          <p:cNvSpPr/>
          <p:nvPr userDrawn="1"/>
        </p:nvSpPr>
        <p:spPr>
          <a:xfrm>
            <a:off x="874713" y="3179599"/>
            <a:ext cx="1855693" cy="10757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tIns="36000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82C4-DCF2-DE40-9691-E0937F428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3" y="3627438"/>
            <a:ext cx="3021012" cy="272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144463" indent="0">
              <a:buFontTx/>
              <a:buNone/>
              <a:tabLst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75696-92DA-524D-89AA-C23314B6D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948234"/>
            <a:ext cx="3021012" cy="560387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DA2AF-9005-284F-A8BA-D21C5CBA1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73225"/>
            <a:ext cx="3021012" cy="140335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Headiing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CCEDE-DCD5-5C49-8ECC-B2EF7103F2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3909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BB79D-267F-7642-BA6A-59A5B02F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5BB531-2FAD-994F-A2E3-7CB299C080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4713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8ABDFBA-5710-AB4A-BA25-92E36B540A2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7516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B8689C-37A6-944B-8BD8-2729F9D6340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0319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1074646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5" y="579863"/>
            <a:ext cx="5316264" cy="5698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44794DA-9AB5-EB4A-BCF6-0258CFBFEB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45816" y="579863"/>
            <a:ext cx="5250858" cy="32648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3B8686-A814-B444-B9A9-1EBC80BD15C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03473" y="4047893"/>
            <a:ext cx="2493202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6E1EA7-42FB-7C47-9C8B-8B79464AB987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5816" y="4047893"/>
            <a:ext cx="2523430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6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luster and heading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B1116-4E2E-7540-8B2A-1108EED1AFB6}"/>
              </a:ext>
            </a:extLst>
          </p:cNvPr>
          <p:cNvSpPr/>
          <p:nvPr userDrawn="1"/>
        </p:nvSpPr>
        <p:spPr>
          <a:xfrm>
            <a:off x="5332957" y="2085143"/>
            <a:ext cx="1816928" cy="159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952ED-1CC2-C345-9902-6E4B62F53C67}"/>
              </a:ext>
            </a:extLst>
          </p:cNvPr>
          <p:cNvSpPr/>
          <p:nvPr userDrawn="1"/>
        </p:nvSpPr>
        <p:spPr>
          <a:xfrm>
            <a:off x="7326482" y="2085143"/>
            <a:ext cx="4170193" cy="4050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02E7E-38EF-9C4D-BB52-D150D8A1C748}"/>
              </a:ext>
            </a:extLst>
          </p:cNvPr>
          <p:cNvSpPr/>
          <p:nvPr userDrawn="1"/>
        </p:nvSpPr>
        <p:spPr>
          <a:xfrm>
            <a:off x="7514049" y="4127833"/>
            <a:ext cx="1855692" cy="10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2800">
              <a:solidFill>
                <a:schemeClr val="accent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EA781BF-AAAE-284B-92E1-67BBDDCCE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14049" y="4456005"/>
            <a:ext cx="3622264" cy="1507474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 here</a:t>
            </a:r>
            <a:endParaRPr lang="th-TH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20356E5-897E-8A42-8090-00CBA3785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049" y="2391206"/>
            <a:ext cx="3622264" cy="3297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Additional Content</a:t>
            </a:r>
            <a:endParaRPr lang="th-TH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C97856-E366-1A40-AFEB-D4A19F37D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049" y="2890611"/>
            <a:ext cx="3622264" cy="1067536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th-TH" sz="3200" b="1" i="0" kern="1200" spc="0" baseline="0" dirty="0">
                <a:solidFill>
                  <a:schemeClr val="bg1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93815B-FE46-634E-A523-4FE9DFD6CA6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25" y="333375"/>
            <a:ext cx="4461035" cy="334577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266D8FAD-0B1E-6645-A536-E1FDEA0FFEA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95326" y="3842071"/>
            <a:ext cx="6454560" cy="229368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F342496-5EBA-194F-B884-B3487EA424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6482" y="344986"/>
            <a:ext cx="4170193" cy="157047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B3E6B2E-3E5A-4942-BA3C-CD8296E832F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332957" y="323367"/>
            <a:ext cx="1816928" cy="15888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288899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9D704FA-71F6-7B44-BFFB-9713486AE1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88419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2330C18-A0F5-3241-B29C-140246DB954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642777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27A628F-5816-B14E-A8FF-818D51536AF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97135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ECA5483-6075-C24A-8E63-959A96A67F0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51493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9DEBADD-44AA-E34E-8B90-96B2B8270D2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05851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5BB111D-429B-8B48-9464-3BDB1F2F41A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0208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7DA3160F-884E-BE4E-A8B5-0D9713FCC1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1" y="4129838"/>
            <a:ext cx="1670788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 algn="l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31">
            <a:extLst>
              <a:ext uri="{FF2B5EF4-FFF2-40B4-BE49-F238E27FC236}">
                <a16:creationId xmlns:a16="http://schemas.microsoft.com/office/drawing/2014/main" id="{1EBBBA14-67D4-0F48-8199-4BF0240F5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2777" y="4129838"/>
            <a:ext cx="165708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31">
            <a:extLst>
              <a:ext uri="{FF2B5EF4-FFF2-40B4-BE49-F238E27FC236}">
                <a16:creationId xmlns:a16="http://schemas.microsoft.com/office/drawing/2014/main" id="{8F9992DF-DE38-9F47-8284-F381DB4A94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95943" y="4129838"/>
            <a:ext cx="165735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F0F217B0-9B18-7646-B341-1D80E9A6D1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49379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31">
            <a:extLst>
              <a:ext uri="{FF2B5EF4-FFF2-40B4-BE49-F238E27FC236}">
                <a16:creationId xmlns:a16="http://schemas.microsoft.com/office/drawing/2014/main" id="{0C3FFF3A-AFEA-164A-B748-3EB28ED435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03737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A5EACB40-C1B6-7249-8D22-A1E8E32497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58095" y="4129838"/>
            <a:ext cx="1659193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95250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itle 37">
            <a:extLst>
              <a:ext uri="{FF2B5EF4-FFF2-40B4-BE49-F238E27FC236}">
                <a16:creationId xmlns:a16="http://schemas.microsoft.com/office/drawing/2014/main" id="{1C5A625B-237D-4140-8553-57A89A41A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495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A4EC4-20FD-764D-87DC-D7ACAAB23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5BEEFF-8F6F-A141-9934-18F5F11773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F7DAD24-F015-B448-8B76-6B2928618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012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E2B7707-D543-7D48-BB98-51D110AEAE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9012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5B32590-C785-E348-B125-1715754486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2699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E372A00-A2C4-634E-86FD-9DBE0EA6C0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2699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5259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list/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68AB-7EFD-5D43-BD00-8C8CD0B1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1087"/>
            <a:ext cx="6407435" cy="12511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DAA1-74DC-8243-9A72-2136911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3" y="1997076"/>
            <a:ext cx="6088855" cy="38719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FBA8-199E-C243-904E-28C5D0E64C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4" y="1989138"/>
            <a:ext cx="4061618" cy="387985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6F1E-CE86-BB4C-A07C-3D54679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71AE-F38B-C148-A72A-7AA4F6A6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8E3-4992-9545-B503-E4F13ED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FBD-4BCE-434E-A128-23D87FF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5CD-B687-B24D-AC6A-932C50470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1989137"/>
            <a:ext cx="6094799" cy="41232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sub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34C8-DD4D-BC42-99F4-F02DB19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E-2430-504C-99B5-5A3286AE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294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D4B4-570A-CF4A-8A21-336E1043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6074" cy="365125"/>
          </a:xfrm>
        </p:spPr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4D09B-E1D7-E843-905A-ABA989DCCF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989138"/>
            <a:ext cx="6313487" cy="414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Gotham Book" panose="02000604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1BDC-0701-2F41-A41D-1CEFD02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B795-25BE-5741-9353-C28715D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51AA-302C-2041-9DDD-15B7592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14EEE5-B4A5-6C44-81D9-F9F63DD7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26574"/>
            <a:ext cx="6919459" cy="12656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3474B-FFD9-CE42-91E1-D59AF481AE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3" y="1989138"/>
            <a:ext cx="3957867" cy="414020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06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1C4F6-85DD-B846-8F99-E4249FBF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909299" cy="579596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053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2C33-E647-6849-8C56-44C82377A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564841"/>
            <a:ext cx="3007113" cy="982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1537F-2615-7B4A-A3B0-0CBEE5DBED1A}"/>
              </a:ext>
            </a:extLst>
          </p:cNvPr>
          <p:cNvSpPr txBox="1"/>
          <p:nvPr userDrawn="1"/>
        </p:nvSpPr>
        <p:spPr>
          <a:xfrm>
            <a:off x="833148" y="4407642"/>
            <a:ext cx="29761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13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566C31-339A-DD42-9A9F-12FD3131EFD9}"/>
              </a:ext>
            </a:extLst>
          </p:cNvPr>
          <p:cNvSpPr txBox="1"/>
          <p:nvPr userDrawn="1"/>
        </p:nvSpPr>
        <p:spPr>
          <a:xfrm>
            <a:off x="874713" y="4407642"/>
            <a:ext cx="352272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8647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67655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9933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349693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5AC3AC-A486-6443-874F-2B8AC9F098B5}"/>
              </a:ext>
            </a:extLst>
          </p:cNvPr>
          <p:cNvSpPr>
            <a:spLocks noChangeAspect="1"/>
          </p:cNvSpPr>
          <p:nvPr userDrawn="1"/>
        </p:nvSpPr>
        <p:spPr>
          <a:xfrm>
            <a:off x="-261256" y="0"/>
            <a:ext cx="1245325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8D2AAA-EB4A-9D45-8888-0289E3D3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CDBDB3-DEB5-8041-806F-C5339BF325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02493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6E1B-0CBF-EE40-AC84-0D595E612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266700"/>
            <a:ext cx="773588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5AA-7B94-E24E-9740-493729384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1989138"/>
            <a:ext cx="4992236" cy="56588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258E-5CA3-DD42-A38E-243CCE03C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4712" y="2651351"/>
            <a:ext cx="4992237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27097-1122-1244-B3FD-C2C76516FA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9138"/>
            <a:ext cx="5324475" cy="51593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E4538-171D-814A-A542-7C8EE1AD2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51351"/>
            <a:ext cx="5324474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790F-B2A3-214B-9B2B-3FC02DBE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866-E65D-4D45-B401-F1F9F7E7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3DA59-1846-D848-B6FC-30F7701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anel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261601" cy="4140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14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D8443-8AE0-3344-A4A4-7509A705073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719" r:id="rId5"/>
    <p:sldLayoutId id="2147483682" r:id="rId6"/>
    <p:sldLayoutId id="2147483684" r:id="rId7"/>
    <p:sldLayoutId id="2147483685" r:id="rId8"/>
    <p:sldLayoutId id="2147483715" r:id="rId9"/>
    <p:sldLayoutId id="2147483716" r:id="rId10"/>
    <p:sldLayoutId id="2147483717" r:id="rId11"/>
    <p:sldLayoutId id="2147483686" r:id="rId12"/>
    <p:sldLayoutId id="2147483687" r:id="rId13"/>
    <p:sldLayoutId id="2147483696" r:id="rId14"/>
    <p:sldLayoutId id="2147483694" r:id="rId15"/>
    <p:sldLayoutId id="2147483703" r:id="rId16"/>
    <p:sldLayoutId id="2147483697" r:id="rId17"/>
    <p:sldLayoutId id="2147483718" r:id="rId18"/>
    <p:sldLayoutId id="2147483688" r:id="rId19"/>
    <p:sldLayoutId id="2147483689" r:id="rId20"/>
    <p:sldLayoutId id="2147483714" r:id="rId21"/>
    <p:sldLayoutId id="2147483711" r:id="rId22"/>
    <p:sldLayoutId id="2147483698" r:id="rId23"/>
    <p:sldLayoutId id="2147483708" r:id="rId24"/>
    <p:sldLayoutId id="2147483676" r:id="rId25"/>
    <p:sldLayoutId id="2147483709" r:id="rId26"/>
    <p:sldLayoutId id="2147483706" r:id="rId27"/>
    <p:sldLayoutId id="2147483707" r:id="rId28"/>
    <p:sldLayoutId id="2147483690" r:id="rId29"/>
    <p:sldLayoutId id="2147483691" r:id="rId30"/>
    <p:sldLayoutId id="2147483705" r:id="rId31"/>
    <p:sldLayoutId id="2147483700" r:id="rId32"/>
    <p:sldLayoutId id="2147483701" r:id="rId33"/>
    <p:sldLayoutId id="2147483702" r:id="rId3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hyperlink" Target="https://www.roymorgan.com/findings/8420-risk-monitor-april-2020-202005260417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hyperlink" Target="https://www.edelman.com/sites/g/files/aatuss191/files/2019-07/2019_edelman_trust_barometer_special_report_in_brands_we_trus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hyperlink" Target="https://www.edelman.com/sites/g/files/aatuss191/files/2019-07/2019_edelman_trust_barometer_special_report_in_brands_we_trus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edelman.com/sites/g/files/aatuss191/files/2019-07/2019_edelman_trust_barometer_special_report_in_brands_we_trus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www.mi-3.com.au/10-06-2020/trust-me-im-established-brandchallengers-now-challeng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building, sitting, small&#10;&#10;Description automatically generated">
            <a:extLst>
              <a:ext uri="{FF2B5EF4-FFF2-40B4-BE49-F238E27FC236}">
                <a16:creationId xmlns:a16="http://schemas.microsoft.com/office/drawing/2014/main" id="{386B6ED6-ABFC-44B3-8477-53A28A2CD0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073220" cy="100478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66" y="1959179"/>
            <a:ext cx="3676584" cy="1840506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sz="2800" dirty="0"/>
              <a:t>BRAND TRUST DRIVES CONSUMER ACTION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66" y="4238171"/>
            <a:ext cx="3826669" cy="6095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June 2020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685866" y="4066185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1C81133-100D-124F-A737-D172A8A0D3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66" y="176305"/>
            <a:ext cx="2276174" cy="1426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 driving on a city street filled with lots of traffic&#10;&#10;Description automatically generated">
            <a:extLst>
              <a:ext uri="{FF2B5EF4-FFF2-40B4-BE49-F238E27FC236}">
                <a16:creationId xmlns:a16="http://schemas.microsoft.com/office/drawing/2014/main" id="{D90C6CD5-2EA6-4DEA-83FA-548B0FD88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3036"/>
          <a:stretch/>
        </p:blipFill>
        <p:spPr>
          <a:xfrm>
            <a:off x="663388" y="-780125"/>
            <a:ext cx="4923292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1585" y="1736693"/>
            <a:ext cx="5223435" cy="1233579"/>
          </a:xfrm>
        </p:spPr>
        <p:txBody>
          <a:bodyPr>
            <a:normAutofit fontScale="70000" lnSpcReduction="20000"/>
          </a:bodyPr>
          <a:lstStyle/>
          <a:p>
            <a:pPr defTabSz="1219170">
              <a:lnSpc>
                <a:spcPct val="120000"/>
              </a:lnSpc>
              <a:spcBef>
                <a:spcPts val="0"/>
              </a:spcBef>
            </a:pPr>
            <a:r>
              <a:rPr lang="en-AU" sz="3600" dirty="0">
                <a:solidFill>
                  <a:srgbClr val="FFC30B"/>
                </a:solidFill>
              </a:rPr>
              <a:t>AUSTRALIA’S MOST TRUSTED BRANDS DURING COVID-19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6697C-298B-4E55-B52F-50233A6CEF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93723" y="1763205"/>
            <a:ext cx="5033694" cy="325438"/>
          </a:xfrm>
        </p:spPr>
        <p:txBody>
          <a:bodyPr/>
          <a:lstStyle/>
          <a:p>
            <a:r>
              <a:rPr lang="en-AU" b="1" dirty="0">
                <a:solidFill>
                  <a:srgbClr val="003D69"/>
                </a:solidFill>
                <a:latin typeface="Gotham Bold" pitchFamily="50" charset="0"/>
                <a:cs typeface="Gotham Bold" pitchFamily="50" charset="0"/>
              </a:rPr>
              <a:t>The Roy Morgan Risk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5931585" y="3395054"/>
            <a:ext cx="5370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Roy Morgan collected survey data about Australia's most trusted brands during the height of the COVID-19 pandemic in April 2020. The </a:t>
            </a:r>
            <a:r>
              <a:rPr lang="en-US" sz="16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Roy Morgan Risk Report </a:t>
            </a: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indicated that the brands which </a:t>
            </a:r>
            <a:r>
              <a:rPr lang="en-US" sz="1600" b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acted quickly and in ways that resonated with Australians were trusted the most. </a:t>
            </a: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They are: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6DC210-CA90-4EB8-8955-DC62BEC0F18C}"/>
              </a:ext>
            </a:extLst>
          </p:cNvPr>
          <p:cNvSpPr/>
          <p:nvPr/>
        </p:nvSpPr>
        <p:spPr>
          <a:xfrm>
            <a:off x="298097" y="6493132"/>
            <a:ext cx="113437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5"/>
              </a:rPr>
              <a:t>The Roy Morgan Risk Report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April 2020. N= 1,000</a:t>
            </a:r>
          </a:p>
        </p:txBody>
      </p:sp>
      <p:pic>
        <p:nvPicPr>
          <p:cNvPr id="3" name="Picture 2" descr="A person driving a bus on a city street&#10;&#10;Description automatically generated">
            <a:extLst>
              <a:ext uri="{FF2B5EF4-FFF2-40B4-BE49-F238E27FC236}">
                <a16:creationId xmlns:a16="http://schemas.microsoft.com/office/drawing/2014/main" id="{63E6D85D-9ED6-4659-A961-BDAAFF09E4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87" y="0"/>
            <a:ext cx="4923293" cy="6077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F6BF02-C1C7-4369-9032-81437E040894}"/>
              </a:ext>
            </a:extLst>
          </p:cNvPr>
          <p:cNvSpPr txBox="1"/>
          <p:nvPr/>
        </p:nvSpPr>
        <p:spPr>
          <a:xfrm>
            <a:off x="6523079" y="4964714"/>
            <a:ext cx="5370824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Bunnings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Woolworths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Qantas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ALDI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NRMA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marL="342900" indent="-342900">
              <a:buAutoNum type="arabicPeriod"/>
            </a:pPr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marL="342900" indent="-342900">
              <a:buAutoNum type="arabicPeriod"/>
            </a:pPr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marL="342900" indent="-342900">
              <a:buAutoNum type="arabicPeriod"/>
            </a:pPr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marL="342900" indent="-342900">
              <a:buAutoNum type="arabicPeriod"/>
            </a:pPr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ABC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Australia Post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Coles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Bendigo Bank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CBA</a:t>
            </a:r>
          </a:p>
        </p:txBody>
      </p:sp>
    </p:spTree>
    <p:extLst>
      <p:ext uri="{BB962C8B-B14F-4D97-AF65-F5344CB8AC3E}">
        <p14:creationId xmlns:p14="http://schemas.microsoft.com/office/powerpoint/2010/main" val="194258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289737" y="302546"/>
            <a:ext cx="8804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646260"/>
                </a:solidFill>
                <a:latin typeface="Gotham Bold" pitchFamily="50" charset="0"/>
                <a:cs typeface="Gotham Bold" pitchFamily="50" charset="0"/>
              </a:rPr>
              <a:t>Brand trust is a top buying consideration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BF67A8-DD49-4771-9974-CB1476A2CD33}"/>
              </a:ext>
            </a:extLst>
          </p:cNvPr>
          <p:cNvSpPr txBox="1">
            <a:spLocks/>
          </p:cNvSpPr>
          <p:nvPr/>
        </p:nvSpPr>
        <p:spPr>
          <a:xfrm>
            <a:off x="435824" y="5127683"/>
            <a:ext cx="5129852" cy="1323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2000" dirty="0">
              <a:solidFill>
                <a:srgbClr val="003D69"/>
              </a:solidFill>
              <a:latin typeface="Gotham Bold"/>
              <a:cs typeface="Gotham Bol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E38D1C-2685-4C8B-92B5-C59B64E7BF4F}"/>
              </a:ext>
            </a:extLst>
          </p:cNvPr>
          <p:cNvSpPr txBox="1">
            <a:spLocks/>
          </p:cNvSpPr>
          <p:nvPr/>
        </p:nvSpPr>
        <p:spPr>
          <a:xfrm>
            <a:off x="289736" y="1531527"/>
            <a:ext cx="11343739" cy="434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2000" dirty="0">
              <a:solidFill>
                <a:srgbClr val="003D69"/>
              </a:solidFill>
              <a:latin typeface="Gotham Bold"/>
              <a:cs typeface="Gotham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E237C-607B-44E5-A79B-43028E7CB0DD}"/>
              </a:ext>
            </a:extLst>
          </p:cNvPr>
          <p:cNvSpPr/>
          <p:nvPr/>
        </p:nvSpPr>
        <p:spPr>
          <a:xfrm>
            <a:off x="289738" y="6600854"/>
            <a:ext cx="113437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Edelman Trust Barometer Special Report: In Brands We Trust?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2019. N= 16,000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FC7E2B-EBB5-420A-B370-2CEF99BD1AE8}"/>
              </a:ext>
            </a:extLst>
          </p:cNvPr>
          <p:cNvSpPr txBox="1"/>
          <p:nvPr/>
        </p:nvSpPr>
        <p:spPr>
          <a:xfrm>
            <a:off x="289738" y="4747424"/>
            <a:ext cx="4047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002060"/>
                </a:solidFill>
                <a:latin typeface="Gotham Book" pitchFamily="50" charset="0"/>
                <a:cs typeface="Gotham Book" pitchFamily="50" charset="0"/>
              </a:rPr>
              <a:t>say that ‘I must be able to trust the brand to do what is right’ is a </a:t>
            </a:r>
            <a:r>
              <a:rPr lang="en-AU" sz="1600" b="1" dirty="0">
                <a:solidFill>
                  <a:srgbClr val="002060"/>
                </a:solidFill>
                <a:latin typeface="Gotham Book" pitchFamily="50" charset="0"/>
                <a:cs typeface="Gotham Book" pitchFamily="50" charset="0"/>
              </a:rPr>
              <a:t>deal breaker</a:t>
            </a:r>
            <a:r>
              <a:rPr lang="en-AU" sz="1600" dirty="0">
                <a:solidFill>
                  <a:srgbClr val="002060"/>
                </a:solidFill>
                <a:latin typeface="Gotham Book" pitchFamily="50" charset="0"/>
                <a:cs typeface="Gotham Book" pitchFamily="50" charset="0"/>
              </a:rPr>
              <a:t> or </a:t>
            </a:r>
            <a:r>
              <a:rPr lang="en-AU" sz="1600" b="1" dirty="0">
                <a:solidFill>
                  <a:srgbClr val="002060"/>
                </a:solidFill>
                <a:latin typeface="Gotham Book" pitchFamily="50" charset="0"/>
                <a:cs typeface="Gotham Book" pitchFamily="50" charset="0"/>
              </a:rPr>
              <a:t>deciding factor </a:t>
            </a:r>
            <a:r>
              <a:rPr lang="en-AU" sz="1600" dirty="0">
                <a:solidFill>
                  <a:srgbClr val="002060"/>
                </a:solidFill>
                <a:latin typeface="Gotham Book" pitchFamily="50" charset="0"/>
                <a:cs typeface="Gotham Book" pitchFamily="50" charset="0"/>
              </a:rPr>
              <a:t>in their brand buying decisions.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ACA737-C651-49A4-97DB-58F7E6821C14}"/>
              </a:ext>
            </a:extLst>
          </p:cNvPr>
          <p:cNvSpPr txBox="1"/>
          <p:nvPr/>
        </p:nvSpPr>
        <p:spPr>
          <a:xfrm>
            <a:off x="46284" y="2231938"/>
            <a:ext cx="404766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7300" dirty="0">
                <a:solidFill>
                  <a:schemeClr val="accent4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81</a:t>
            </a:r>
            <a:r>
              <a:rPr lang="en-AU" sz="7200" dirty="0">
                <a:solidFill>
                  <a:schemeClr val="accent4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%</a:t>
            </a:r>
            <a:endParaRPr lang="en-AU" sz="8800" dirty="0">
              <a:solidFill>
                <a:schemeClr val="accent4">
                  <a:lumMod val="75000"/>
                </a:schemeClr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E6020A-5663-4F52-812A-62EEB2FF53E3}"/>
              </a:ext>
            </a:extLst>
          </p:cNvPr>
          <p:cNvSpPr txBox="1"/>
          <p:nvPr/>
        </p:nvSpPr>
        <p:spPr>
          <a:xfrm>
            <a:off x="289738" y="2144123"/>
            <a:ext cx="3242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002060"/>
                </a:solidFill>
                <a:latin typeface="Gotham Book" pitchFamily="50" charset="0"/>
                <a:cs typeface="Gotham Book" pitchFamily="50" charset="0"/>
              </a:rPr>
              <a:t>Of the people surveyed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DB8D0B-1ECD-4785-B7DC-B0EDD03123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  <p:pic>
        <p:nvPicPr>
          <p:cNvPr id="13" name="Picture 12" descr="A screenshot of text&#10;&#10;Description automatically generated">
            <a:extLst>
              <a:ext uri="{FF2B5EF4-FFF2-40B4-BE49-F238E27FC236}">
                <a16:creationId xmlns:a16="http://schemas.microsoft.com/office/drawing/2014/main" id="{47C5A8BA-D050-4DF8-978A-554AC8814F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493" y="1863899"/>
            <a:ext cx="7504273" cy="3925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5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289738" y="302546"/>
            <a:ext cx="8463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646260"/>
                </a:solidFill>
                <a:latin typeface="Gotham Bold" pitchFamily="50" charset="0"/>
                <a:cs typeface="Gotham Bold" pitchFamily="50" charset="0"/>
              </a:rPr>
              <a:t>Brand trust is becoming more important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BF67A8-DD49-4771-9974-CB1476A2CD33}"/>
              </a:ext>
            </a:extLst>
          </p:cNvPr>
          <p:cNvSpPr txBox="1">
            <a:spLocks/>
          </p:cNvSpPr>
          <p:nvPr/>
        </p:nvSpPr>
        <p:spPr>
          <a:xfrm>
            <a:off x="435824" y="5127683"/>
            <a:ext cx="5129852" cy="1323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2000" dirty="0">
              <a:solidFill>
                <a:srgbClr val="003D69"/>
              </a:solidFill>
              <a:latin typeface="Gotham Bold"/>
              <a:cs typeface="Gotham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E237C-607B-44E5-A79B-43028E7CB0DD}"/>
              </a:ext>
            </a:extLst>
          </p:cNvPr>
          <p:cNvSpPr/>
          <p:nvPr/>
        </p:nvSpPr>
        <p:spPr>
          <a:xfrm>
            <a:off x="289738" y="6600854"/>
            <a:ext cx="113437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Edelman Trust Barometer Special Report: In Brands We Trust?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2019. N= 16,000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B4ACF1-0616-4B8F-853F-884731CCABA1}"/>
              </a:ext>
            </a:extLst>
          </p:cNvPr>
          <p:cNvGrpSpPr/>
          <p:nvPr/>
        </p:nvGrpSpPr>
        <p:grpSpPr>
          <a:xfrm>
            <a:off x="424415" y="1687943"/>
            <a:ext cx="10885058" cy="1969826"/>
            <a:chOff x="748417" y="2874769"/>
            <a:chExt cx="10885058" cy="196982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ACA737-C651-49A4-97DB-58F7E6821C14}"/>
                </a:ext>
              </a:extLst>
            </p:cNvPr>
            <p:cNvSpPr txBox="1"/>
            <p:nvPr/>
          </p:nvSpPr>
          <p:spPr>
            <a:xfrm>
              <a:off x="748417" y="2874769"/>
              <a:ext cx="2722891" cy="1969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62</a:t>
              </a:r>
              <a:r>
                <a:rPr lang="en-AU" sz="48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800" dirty="0">
                <a:solidFill>
                  <a:srgbClr val="00B0F0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584171-D37F-418E-BD0B-899E8EF26A1D}"/>
                </a:ext>
              </a:extLst>
            </p:cNvPr>
            <p:cNvSpPr txBox="1"/>
            <p:nvPr/>
          </p:nvSpPr>
          <p:spPr>
            <a:xfrm>
              <a:off x="4829501" y="2874769"/>
              <a:ext cx="2722891" cy="1969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55</a:t>
              </a:r>
              <a:r>
                <a:rPr lang="en-AU" sz="48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800" dirty="0">
                <a:solidFill>
                  <a:srgbClr val="00B0F0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AE9100-4895-4F08-A237-14F13602DAA6}"/>
                </a:ext>
              </a:extLst>
            </p:cNvPr>
            <p:cNvSpPr txBox="1"/>
            <p:nvPr/>
          </p:nvSpPr>
          <p:spPr>
            <a:xfrm>
              <a:off x="8910584" y="2874769"/>
              <a:ext cx="2722891" cy="1969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69</a:t>
              </a:r>
              <a:r>
                <a:rPr lang="en-AU" sz="48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800" dirty="0">
                <a:solidFill>
                  <a:srgbClr val="00B0F0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8060B-7900-4F51-B98F-CAD05A06C24B}"/>
              </a:ext>
            </a:extLst>
          </p:cNvPr>
          <p:cNvGrpSpPr/>
          <p:nvPr/>
        </p:nvGrpSpPr>
        <p:grpSpPr>
          <a:xfrm>
            <a:off x="701375" y="4179700"/>
            <a:ext cx="10598573" cy="55209"/>
            <a:chOff x="847510" y="3970174"/>
            <a:chExt cx="10066667" cy="45719"/>
          </a:xfrm>
          <a:solidFill>
            <a:srgbClr val="FFC00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195682-AD87-4261-84B5-D229A9B79279}"/>
                </a:ext>
              </a:extLst>
            </p:cNvPr>
            <p:cNvSpPr/>
            <p:nvPr/>
          </p:nvSpPr>
          <p:spPr>
            <a:xfrm flipV="1">
              <a:off x="847510" y="3970174"/>
              <a:ext cx="2314131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03FE62-4CD7-4F1A-B228-7EADC85D819D}"/>
                </a:ext>
              </a:extLst>
            </p:cNvPr>
            <p:cNvSpPr/>
            <p:nvPr/>
          </p:nvSpPr>
          <p:spPr>
            <a:xfrm flipV="1">
              <a:off x="4723778" y="3970174"/>
              <a:ext cx="2314131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EF5457-AEE4-4256-B314-DCAE4BC40238}"/>
                </a:ext>
              </a:extLst>
            </p:cNvPr>
            <p:cNvSpPr/>
            <p:nvPr/>
          </p:nvSpPr>
          <p:spPr>
            <a:xfrm flipV="1">
              <a:off x="8600046" y="3970174"/>
              <a:ext cx="2314131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1BCB00-675A-4C61-8003-F32F69B41A18}"/>
              </a:ext>
            </a:extLst>
          </p:cNvPr>
          <p:cNvGrpSpPr/>
          <p:nvPr/>
        </p:nvGrpSpPr>
        <p:grpSpPr>
          <a:xfrm>
            <a:off x="619273" y="3178587"/>
            <a:ext cx="10713242" cy="830997"/>
            <a:chOff x="776991" y="2242240"/>
            <a:chExt cx="10713242" cy="830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34192B-4076-4D1B-B8B6-63E3E8D728A1}"/>
                </a:ext>
              </a:extLst>
            </p:cNvPr>
            <p:cNvSpPr txBox="1"/>
            <p:nvPr/>
          </p:nvSpPr>
          <p:spPr>
            <a:xfrm>
              <a:off x="776991" y="2242240"/>
              <a:ext cx="2722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of people have growing concerns about product experience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FC7E2B-EBB5-420A-B370-2CEF99BD1AE8}"/>
                </a:ext>
              </a:extLst>
            </p:cNvPr>
            <p:cNvSpPr txBox="1"/>
            <p:nvPr/>
          </p:nvSpPr>
          <p:spPr>
            <a:xfrm>
              <a:off x="4829501" y="2242240"/>
              <a:ext cx="2722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of people have growing concerns about customer experience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FD3B2E-4AE2-4457-8A37-635680F385E0}"/>
                </a:ext>
              </a:extLst>
            </p:cNvPr>
            <p:cNvSpPr txBox="1"/>
            <p:nvPr/>
          </p:nvSpPr>
          <p:spPr>
            <a:xfrm>
              <a:off x="8910584" y="2242240"/>
              <a:ext cx="25796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of people have growing concerns about societal impact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F8F600-A258-4393-82B7-FDA125C6D60C}"/>
              </a:ext>
            </a:extLst>
          </p:cNvPr>
          <p:cNvGrpSpPr/>
          <p:nvPr/>
        </p:nvGrpSpPr>
        <p:grpSpPr>
          <a:xfrm>
            <a:off x="567657" y="4346941"/>
            <a:ext cx="11197652" cy="1815882"/>
            <a:chOff x="748417" y="4608823"/>
            <a:chExt cx="11197652" cy="181588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EC8ED4-CD9F-4FFD-947F-F05FFB7E7350}"/>
                </a:ext>
              </a:extLst>
            </p:cNvPr>
            <p:cNvSpPr txBox="1"/>
            <p:nvPr/>
          </p:nvSpPr>
          <p:spPr>
            <a:xfrm>
              <a:off x="748417" y="4608823"/>
              <a:ext cx="31962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Product-oriented concerns:</a:t>
              </a:r>
            </a:p>
            <a:p>
              <a:pPr marL="285750" indent="-285750">
                <a:buFont typeface="Gotham Book" pitchFamily="50" charset="0"/>
                <a:buChar char="–"/>
              </a:pPr>
              <a:r>
                <a:rPr lang="en-AU" sz="1600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Pace of innovation</a:t>
              </a:r>
            </a:p>
            <a:p>
              <a:pPr marL="285750" indent="-285750">
                <a:buFont typeface="Gotham Book" pitchFamily="50" charset="0"/>
                <a:buChar char="–"/>
              </a:pPr>
              <a:r>
                <a:rPr lang="en-AU" sz="1600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Increasing reliance on brands to automate my life</a:t>
              </a:r>
            </a:p>
            <a:p>
              <a:pPr marL="285750" indent="-285750">
                <a:buFont typeface="Gotham Book" pitchFamily="50" charset="0"/>
                <a:buChar char="–"/>
              </a:pPr>
              <a:r>
                <a:rPr lang="en-AU" sz="1600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Can’t afford a bad purchase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E5FA38-FA3F-4298-A773-FB6B66B93CC3}"/>
                </a:ext>
              </a:extLst>
            </p:cNvPr>
            <p:cNvSpPr txBox="1"/>
            <p:nvPr/>
          </p:nvSpPr>
          <p:spPr>
            <a:xfrm>
              <a:off x="4829501" y="4608823"/>
              <a:ext cx="31962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Customer-oriented concerns:</a:t>
              </a:r>
            </a:p>
            <a:p>
              <a:pPr marL="285750" indent="-285750">
                <a:buFont typeface="Gotham Book" pitchFamily="50" charset="0"/>
                <a:buChar char="–"/>
              </a:pPr>
              <a:r>
                <a:rPr lang="en-AU" sz="1600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Personal data</a:t>
              </a:r>
            </a:p>
            <a:p>
              <a:pPr marL="285750" indent="-285750">
                <a:buFont typeface="Gotham Book" pitchFamily="50" charset="0"/>
                <a:buChar char="–"/>
              </a:pPr>
              <a:r>
                <a:rPr lang="en-AU" sz="1600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Brands can track and target me</a:t>
              </a:r>
            </a:p>
            <a:p>
              <a:pPr marL="285750" indent="-285750">
                <a:buFont typeface="Gotham Book" pitchFamily="50" charset="0"/>
                <a:buChar char="–"/>
              </a:pPr>
              <a:r>
                <a:rPr lang="en-AU" sz="1600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Use of AI for customer service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11A5C1-70E7-4CD6-B23B-5C1AC7F1CACA}"/>
                </a:ext>
              </a:extLst>
            </p:cNvPr>
            <p:cNvSpPr txBox="1"/>
            <p:nvPr/>
          </p:nvSpPr>
          <p:spPr>
            <a:xfrm>
              <a:off x="8910584" y="4608823"/>
              <a:ext cx="303548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Societal-oriented concerns:</a:t>
              </a:r>
            </a:p>
            <a:p>
              <a:pPr marL="285750" indent="-285750">
                <a:buFont typeface="Gotham Book" pitchFamily="50" charset="0"/>
                <a:buChar char="–"/>
              </a:pPr>
              <a:r>
                <a:rPr lang="en-AU" sz="1600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‘Fake news’ and misinformation</a:t>
              </a:r>
            </a:p>
            <a:p>
              <a:pPr marL="285750" indent="-285750">
                <a:buFont typeface="Gotham Book" pitchFamily="50" charset="0"/>
                <a:buChar char="–"/>
              </a:pPr>
              <a:r>
                <a:rPr lang="en-AU" sz="1600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Brands more involved in societal issues</a:t>
              </a:r>
            </a:p>
            <a:p>
              <a:pPr marL="285750" indent="-285750">
                <a:buFont typeface="Gotham Book" pitchFamily="50" charset="0"/>
                <a:buChar char="–"/>
              </a:pPr>
              <a:r>
                <a:rPr lang="en-AU" sz="1600" dirty="0">
                  <a:solidFill>
                    <a:srgbClr val="002060"/>
                  </a:solidFill>
                  <a:latin typeface="Gotham Book" pitchFamily="50" charset="0"/>
                  <a:cs typeface="Gotham Book" pitchFamily="50" charset="0"/>
                </a:rPr>
                <a:t>I want brands to express my values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92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289738" y="302546"/>
            <a:ext cx="6939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646260"/>
                </a:solidFill>
                <a:latin typeface="Gotham Bold" pitchFamily="50" charset="0"/>
                <a:cs typeface="Gotham Bold" pitchFamily="50" charset="0"/>
              </a:rPr>
              <a:t>Trusted brands are rewarded more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BF67A8-DD49-4771-9974-CB1476A2CD33}"/>
              </a:ext>
            </a:extLst>
          </p:cNvPr>
          <p:cNvSpPr txBox="1">
            <a:spLocks/>
          </p:cNvSpPr>
          <p:nvPr/>
        </p:nvSpPr>
        <p:spPr>
          <a:xfrm>
            <a:off x="435824" y="5127683"/>
            <a:ext cx="5129852" cy="1323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2000" dirty="0">
              <a:solidFill>
                <a:srgbClr val="003D69"/>
              </a:solidFill>
              <a:latin typeface="Gotham Bold"/>
              <a:cs typeface="Gotham Bol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E38D1C-2685-4C8B-92B5-C59B64E7BF4F}"/>
              </a:ext>
            </a:extLst>
          </p:cNvPr>
          <p:cNvSpPr txBox="1">
            <a:spLocks/>
          </p:cNvSpPr>
          <p:nvPr/>
        </p:nvSpPr>
        <p:spPr>
          <a:xfrm>
            <a:off x="289736" y="1531527"/>
            <a:ext cx="11343739" cy="434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000" dirty="0">
                <a:solidFill>
                  <a:srgbClr val="003D69"/>
                </a:solidFill>
                <a:latin typeface="Gotham Bold"/>
                <a:cs typeface="Gotham Bold"/>
              </a:rPr>
              <a:t>More people will engage in positive </a:t>
            </a:r>
            <a:r>
              <a:rPr lang="en-US" sz="2000" dirty="0" err="1">
                <a:solidFill>
                  <a:srgbClr val="003D69"/>
                </a:solidFill>
                <a:latin typeface="Gotham Bold"/>
                <a:cs typeface="Gotham Bold"/>
              </a:rPr>
              <a:t>behaviours</a:t>
            </a:r>
            <a:r>
              <a:rPr lang="en-US" sz="2000" dirty="0">
                <a:solidFill>
                  <a:srgbClr val="003D69"/>
                </a:solidFill>
                <a:latin typeface="Gotham Bold"/>
                <a:cs typeface="Gotham Bold"/>
              </a:rPr>
              <a:t> on behalf of a trusted brand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E237C-607B-44E5-A79B-43028E7CB0DD}"/>
              </a:ext>
            </a:extLst>
          </p:cNvPr>
          <p:cNvSpPr/>
          <p:nvPr/>
        </p:nvSpPr>
        <p:spPr>
          <a:xfrm>
            <a:off x="289738" y="6600854"/>
            <a:ext cx="113437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Edelman Trust Barometer Special Report: In Brands We Trust?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2019. N= 16,000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6C99C2-AC12-4A60-AB07-82CC6989DA79}"/>
              </a:ext>
            </a:extLst>
          </p:cNvPr>
          <p:cNvGrpSpPr/>
          <p:nvPr/>
        </p:nvGrpSpPr>
        <p:grpSpPr>
          <a:xfrm>
            <a:off x="549601" y="2290879"/>
            <a:ext cx="10032150" cy="3985116"/>
            <a:chOff x="964192" y="2360866"/>
            <a:chExt cx="10032150" cy="39851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3B89C6-E640-49CD-AB54-FD906C2D5BD8}"/>
                </a:ext>
              </a:extLst>
            </p:cNvPr>
            <p:cNvSpPr txBox="1"/>
            <p:nvPr/>
          </p:nvSpPr>
          <p:spPr>
            <a:xfrm>
              <a:off x="1708605" y="2360866"/>
              <a:ext cx="1466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Buy first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3905C9-0CF0-4EFE-B2D0-87876A78B712}"/>
                </a:ext>
              </a:extLst>
            </p:cNvPr>
            <p:cNvSpPr txBox="1"/>
            <p:nvPr/>
          </p:nvSpPr>
          <p:spPr>
            <a:xfrm>
              <a:off x="4116875" y="2360866"/>
              <a:ext cx="1743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Stay loyal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633EBF-E682-4F38-8956-589BA62CA555}"/>
                </a:ext>
              </a:extLst>
            </p:cNvPr>
            <p:cNvSpPr txBox="1"/>
            <p:nvPr/>
          </p:nvSpPr>
          <p:spPr>
            <a:xfrm>
              <a:off x="6747718" y="2360866"/>
              <a:ext cx="16192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Advocate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073E5F-D038-4BA4-A7A2-E9887D00D0E3}"/>
                </a:ext>
              </a:extLst>
            </p:cNvPr>
            <p:cNvSpPr txBox="1"/>
            <p:nvPr/>
          </p:nvSpPr>
          <p:spPr>
            <a:xfrm>
              <a:off x="9176981" y="2360866"/>
              <a:ext cx="1466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Defend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3252108-57E3-40C9-9B46-312C29CC3DE2}"/>
                </a:ext>
              </a:extLst>
            </p:cNvPr>
            <p:cNvGrpSpPr/>
            <p:nvPr/>
          </p:nvGrpSpPr>
          <p:grpSpPr>
            <a:xfrm>
              <a:off x="964192" y="2830181"/>
              <a:ext cx="10032150" cy="3515801"/>
              <a:chOff x="856674" y="2758409"/>
              <a:chExt cx="10032150" cy="3515801"/>
            </a:xfrm>
          </p:grpSpPr>
          <p:pic>
            <p:nvPicPr>
              <p:cNvPr id="3" name="Picture 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28E2D09-B8F5-44BB-BED0-6B69F1A212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6674" y="2758409"/>
                <a:ext cx="10032150" cy="3493101"/>
              </a:xfrm>
              <a:prstGeom prst="rect">
                <a:avLst/>
              </a:prstGeom>
            </p:spPr>
          </p:pic>
          <p:pic>
            <p:nvPicPr>
              <p:cNvPr id="15" name="Picture 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8091EF8-913D-4228-9CDF-A74CFB32A4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26650" y="5970266"/>
                <a:ext cx="3976583" cy="303944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386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0333266-D825-4D4A-9BC3-4B350DAD3BE6}"/>
              </a:ext>
            </a:extLst>
          </p:cNvPr>
          <p:cNvSpPr txBox="1">
            <a:spLocks/>
          </p:cNvSpPr>
          <p:nvPr/>
        </p:nvSpPr>
        <p:spPr>
          <a:xfrm>
            <a:off x="375128" y="410432"/>
            <a:ext cx="8507615" cy="1258888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646260"/>
                </a:solidFill>
                <a:latin typeface="Gotham Bold" pitchFamily="50" charset="0"/>
                <a:ea typeface="+mn-ea"/>
                <a:cs typeface="Gotham Bold" pitchFamily="50" charset="0"/>
              </a:rPr>
              <a:t>Increase your brand’s trust through storytelling and emotive Out of Home</a:t>
            </a:r>
            <a:endParaRPr lang="en-AU" sz="3200" dirty="0">
              <a:solidFill>
                <a:srgbClr val="646260"/>
              </a:solidFill>
              <a:latin typeface="Gotham Bold" pitchFamily="50" charset="0"/>
              <a:ea typeface="+mn-ea"/>
              <a:cs typeface="Gotham Bold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EEEBCE-042F-44A6-A6CE-7EF070639BD2}"/>
              </a:ext>
            </a:extLst>
          </p:cNvPr>
          <p:cNvSpPr txBox="1"/>
          <p:nvPr/>
        </p:nvSpPr>
        <p:spPr>
          <a:xfrm>
            <a:off x="5775823" y="6052188"/>
            <a:ext cx="106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Time</a:t>
            </a:r>
            <a:endParaRPr lang="en-AU" sz="1400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CB3DA7-F094-4C8A-9D23-2EB39F7FC3FC}"/>
              </a:ext>
            </a:extLst>
          </p:cNvPr>
          <p:cNvSpPr txBox="1"/>
          <p:nvPr/>
        </p:nvSpPr>
        <p:spPr>
          <a:xfrm>
            <a:off x="10593483" y="5163357"/>
            <a:ext cx="134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Weather</a:t>
            </a:r>
            <a:endParaRPr lang="en-AU" sz="1400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17" name="Picture Placeholder 16" descr="A car driving on a city street&#10;&#10;Description automatically generated">
            <a:extLst>
              <a:ext uri="{FF2B5EF4-FFF2-40B4-BE49-F238E27FC236}">
                <a16:creationId xmlns:a16="http://schemas.microsoft.com/office/drawing/2014/main" id="{8F52AF90-C736-4E0F-B89A-18CCE34B78A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863" y="1736725"/>
            <a:ext cx="5103812" cy="2141538"/>
          </a:xfrm>
        </p:spPr>
      </p:pic>
      <p:pic>
        <p:nvPicPr>
          <p:cNvPr id="25" name="Picture Placeholder 2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52D28B77-3F8E-4B33-93A2-2F08BE7135C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 descr="A group of people on a sidewalk&#10;&#10;Description automatically generated">
            <a:extLst>
              <a:ext uri="{FF2B5EF4-FFF2-40B4-BE49-F238E27FC236}">
                <a16:creationId xmlns:a16="http://schemas.microsoft.com/office/drawing/2014/main" id="{9C1309FF-DD2E-42AD-AFFE-04B6094C306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2239" y="3979581"/>
            <a:ext cx="2484436" cy="2142249"/>
          </a:xfrm>
        </p:spPr>
      </p:pic>
      <p:pic>
        <p:nvPicPr>
          <p:cNvPr id="10" name="Picture Placeholder 9" descr="A sign on the side of a road&#10;&#10;Description automatically generated">
            <a:extLst>
              <a:ext uri="{FF2B5EF4-FFF2-40B4-BE49-F238E27FC236}">
                <a16:creationId xmlns:a16="http://schemas.microsoft.com/office/drawing/2014/main" id="{0362B47E-F2EB-4DFF-835F-EF8A0EA101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1736725"/>
            <a:ext cx="5562257" cy="4385106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A7AD96-5B0B-48D2-AF61-A2995FDFEE97}"/>
              </a:ext>
            </a:extLst>
          </p:cNvPr>
          <p:cNvSpPr/>
          <p:nvPr/>
        </p:nvSpPr>
        <p:spPr>
          <a:xfrm>
            <a:off x="695324" y="4714874"/>
            <a:ext cx="5562253" cy="1406955"/>
          </a:xfrm>
          <a:prstGeom prst="rect">
            <a:avLst/>
          </a:prstGeom>
          <a:solidFill>
            <a:srgbClr val="003D69">
              <a:alpha val="72941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3DD411-6B36-43D8-A09A-5C21AF1C2E44}"/>
              </a:ext>
            </a:extLst>
          </p:cNvPr>
          <p:cNvSpPr txBox="1"/>
          <p:nvPr/>
        </p:nvSpPr>
        <p:spPr>
          <a:xfrm>
            <a:off x="871436" y="4818156"/>
            <a:ext cx="5210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“You see, trust is an emotional thing…There is a physical, tactile, visceral and very human element to what makes these brands great. It’s the things these brands </a:t>
            </a:r>
            <a:r>
              <a:rPr lang="en-US" sz="1200" i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do </a:t>
            </a:r>
            <a:r>
              <a:rPr lang="en-US" sz="120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that changes how we feel about them. They feel more human and that’s why we trust them, because we trust people more than we trust corporations.” </a:t>
            </a:r>
            <a:br>
              <a:rPr lang="en-US" sz="120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</a:br>
            <a:r>
              <a:rPr lang="en-US" sz="1200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Brent Smart, CMO of IAG.</a:t>
            </a:r>
            <a:endParaRPr lang="en-AU" sz="1200" b="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D346B0-33DD-4B06-812F-60E6E6B51D37}"/>
              </a:ext>
            </a:extLst>
          </p:cNvPr>
          <p:cNvSpPr/>
          <p:nvPr/>
        </p:nvSpPr>
        <p:spPr>
          <a:xfrm>
            <a:off x="289738" y="6600854"/>
            <a:ext cx="113437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7"/>
              </a:rPr>
              <a:t>Trust me, I’m an [established] brand…challengers now challenged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, Mi3, June 2020.</a:t>
            </a:r>
          </a:p>
        </p:txBody>
      </p:sp>
    </p:spTree>
    <p:extLst>
      <p:ext uri="{BB962C8B-B14F-4D97-AF65-F5344CB8AC3E}">
        <p14:creationId xmlns:p14="http://schemas.microsoft.com/office/powerpoint/2010/main" val="135143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144252" y="47659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802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14516</TotalTime>
  <Words>431</Words>
  <Application>Microsoft Office PowerPoint</Application>
  <PresentationFormat>Widescreen</PresentationFormat>
  <Paragraphs>65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Gotham Bold</vt:lpstr>
      <vt:lpstr>Gotham Book</vt:lpstr>
      <vt:lpstr>Gotham Medium</vt:lpstr>
      <vt:lpstr>1_OMA slides - basic Full expression logo</vt:lpstr>
      <vt:lpstr>BRAND TRUST DRIVES CONSUMER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Emma Ward</cp:lastModifiedBy>
  <cp:revision>445</cp:revision>
  <cp:lastPrinted>2019-01-28T22:31:37Z</cp:lastPrinted>
  <dcterms:created xsi:type="dcterms:W3CDTF">2018-11-28T03:58:55Z</dcterms:created>
  <dcterms:modified xsi:type="dcterms:W3CDTF">2020-06-30T05:08:45Z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BE7F29AC-A2B5-4363-90E8-25D8BE51E54F</vt:lpwstr>
  </property>
  <property fmtid="{D5CDD505-2E9C-101B-9397-08002B2CF9AE}" pid="3" name="ArticulatePath">
    <vt:lpwstr>GenZYX</vt:lpwstr>
  </property>
</Properties>
</file>