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11"/>
  </p:notesMasterIdLst>
  <p:handoutMasterIdLst>
    <p:handoutMasterId r:id="rId12"/>
  </p:handoutMasterIdLst>
  <p:sldIdLst>
    <p:sldId id="343" r:id="rId2"/>
    <p:sldId id="331" r:id="rId3"/>
    <p:sldId id="370" r:id="rId4"/>
    <p:sldId id="371" r:id="rId5"/>
    <p:sldId id="372" r:id="rId6"/>
    <p:sldId id="356" r:id="rId7"/>
    <p:sldId id="367" r:id="rId8"/>
    <p:sldId id="374" r:id="rId9"/>
    <p:sldId id="266" r:id="rId10"/>
  </p:sldIdLst>
  <p:sldSz cx="12192000" cy="6858000"/>
  <p:notesSz cx="6797675" cy="9926638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t Guesdon" initials="GG" lastIdx="1" clrIdx="0">
    <p:extLst>
      <p:ext uri="{19B8F6BF-5375-455C-9EA6-DF929625EA0E}">
        <p15:presenceInfo xmlns:p15="http://schemas.microsoft.com/office/powerpoint/2012/main" userId="S::Grant.Guesdon@oma.org.au::895c7ce5-9a6a-4944-922a-36bf732a97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D8"/>
    <a:srgbClr val="CC0000"/>
    <a:srgbClr val="66FF99"/>
    <a:srgbClr val="003D69"/>
    <a:srgbClr val="646260"/>
    <a:srgbClr val="FFC000"/>
    <a:srgbClr val="00B0F0"/>
    <a:srgbClr val="FFC60B"/>
    <a:srgbClr val="EF56B1"/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33"/>
    <p:restoredTop sz="95282" autoAdjust="0"/>
  </p:normalViewPr>
  <p:slideViewPr>
    <p:cSldViewPr snapToGrid="0" snapToObjects="1" showGuides="1">
      <p:cViewPr>
        <p:scale>
          <a:sx n="70" d="100"/>
          <a:sy n="70" d="100"/>
        </p:scale>
        <p:origin x="588" y="465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23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 snapToObjects="1" showGuides="1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36686-C3B7-F646-A730-332E518D0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E2661-0A28-2B4F-B53D-C4EB24134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011D1-4DAC-5E41-B814-278876A048E6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C27B6-A72C-0C49-A86D-667D5DA03C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8EA07-C3F6-3746-A9AA-81E50FF6F2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FEC94-71BF-4B43-BFE6-4E9F7F05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64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DF1D4-9FD9-0742-AEFA-26ADAE7E25CD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8794D-72FC-8A48-A509-F61C0F60D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85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20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9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66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76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1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827916" cy="2882446"/>
          </a:xfrm>
        </p:spPr>
        <p:txBody>
          <a:bodyPr anchor="b">
            <a:normAutofit/>
          </a:bodyPr>
          <a:lstStyle>
            <a:lvl1pPr algn="l">
              <a:defRPr sz="4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2"/>
            <a:ext cx="3827916" cy="1455057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241D2-6220-3C4B-AF57-9B0F5CD52A88}"/>
              </a:ext>
            </a:extLst>
          </p:cNvPr>
          <p:cNvCxnSpPr>
            <a:cxnSpLocks/>
          </p:cNvCxnSpPr>
          <p:nvPr userDrawn="1"/>
        </p:nvCxnSpPr>
        <p:spPr>
          <a:xfrm>
            <a:off x="874713" y="3541486"/>
            <a:ext cx="2216445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68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panel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199"/>
          </a:xfrm>
        </p:spPr>
        <p:txBody>
          <a:bodyPr numCol="2" spcCol="54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Bullets 2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13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 panel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352"/>
          </a:xfrm>
        </p:spPr>
        <p:txBody>
          <a:bodyPr numCol="3" spcCol="36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4pPr>
            <a:lvl5pPr marL="0" indent="0" fontAlgn="t" latinLnBrk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5pPr>
          </a:lstStyle>
          <a:p>
            <a:pPr lvl="0"/>
            <a:r>
              <a:rPr lang="en-US" dirty="0"/>
              <a:t>3column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9275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5C2F5-2DB6-CA4A-B1B4-68144D94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5/27/2020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97FA9-32CB-FF48-87E7-B71AA7C2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2BA41-6C69-3549-A671-C9530E6B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1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3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657C475-6F3A-104C-A725-9B843B58285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74713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4757160-F5C8-8E46-A6C7-0BDC39BA4C7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35CCE8D0-1962-9D43-8E05-CE4B9066F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5A09DFDE-9B92-B74A-AFCD-C07794076DA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3142921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Content Placeholder 31">
            <a:extLst>
              <a:ext uri="{FF2B5EF4-FFF2-40B4-BE49-F238E27FC236}">
                <a16:creationId xmlns:a16="http://schemas.microsoft.com/office/drawing/2014/main" id="{D29A61BA-FF09-0948-98EB-B422E478C93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142921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4DA7536-213F-184C-8A62-F79E5425ED0B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411129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Content Placeholder 31">
            <a:extLst>
              <a:ext uri="{FF2B5EF4-FFF2-40B4-BE49-F238E27FC236}">
                <a16:creationId xmlns:a16="http://schemas.microsoft.com/office/drawing/2014/main" id="{1CE479B5-B321-2142-9ABD-CD8A19DA64A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11129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B7CB02B-E3FD-8442-9BF5-22DA77BFA63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679337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Content Placeholder 31">
            <a:extLst>
              <a:ext uri="{FF2B5EF4-FFF2-40B4-BE49-F238E27FC236}">
                <a16:creationId xmlns:a16="http://schemas.microsoft.com/office/drawing/2014/main" id="{994A6C7A-7B2F-7043-A3C7-53557D59955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679337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CD6BD9C8-748D-CC4C-B93B-A500121AF3C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9947545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047EDC1C-F43A-7C40-84D9-642C597CB5F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947545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59150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E263F0-3953-A545-AA32-C828AECFF061}"/>
              </a:ext>
            </a:extLst>
          </p:cNvPr>
          <p:cNvSpPr/>
          <p:nvPr userDrawn="1"/>
        </p:nvSpPr>
        <p:spPr>
          <a:xfrm>
            <a:off x="0" y="0"/>
            <a:ext cx="6096000" cy="6864006"/>
          </a:xfrm>
          <a:prstGeom prst="rect">
            <a:avLst/>
          </a:prstGeom>
          <a:solidFill>
            <a:srgbClr val="20AA4D"/>
          </a:solidFill>
          <a:ln w="28575">
            <a:solidFill>
              <a:srgbClr val="5AAA6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800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095994" y="-6005"/>
            <a:ext cx="6096007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FC0E8D9A-4DAA-994E-98EC-27890AD7398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1863" y="638504"/>
            <a:ext cx="3999507" cy="5549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400" b="0" i="0">
                <a:solidFill>
                  <a:srgbClr val="FFFFFF"/>
                </a:solidFill>
                <a:latin typeface="Gotham Book" panose="02000604040000020004" pitchFamily="2" charset="0"/>
                <a:ea typeface="Gotham Book" panose="02000604040000020004" pitchFamily="2" charset="0"/>
                <a:cs typeface="Gotham Book" panose="02000604040000020004" pitchFamily="2" charset="0"/>
                <a:sym typeface="Gotham Medium"/>
              </a:defRPr>
            </a:lvl1pPr>
            <a:lvl2pPr marL="653142" indent="-195942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2pPr>
            <a:lvl3pPr marL="1143000" indent="-228600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3pPr>
            <a:lvl4pPr marL="16209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4pPr>
            <a:lvl5pPr marL="20781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5pPr>
          </a:lstStyle>
          <a:p>
            <a:r>
              <a:rPr lang="en-AU" dirty="0"/>
              <a:t>Click to add text/quote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864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E9D7BBA-8DAA-6649-BF93-74DCCEB02FF9}"/>
              </a:ext>
            </a:extLst>
          </p:cNvPr>
          <p:cNvSpPr>
            <a:spLocks noGrp="1"/>
          </p:cNvSpPr>
          <p:nvPr>
            <p:ph type="pic" sz="half" idx="14" hasCustomPrompt="1"/>
          </p:nvPr>
        </p:nvSpPr>
        <p:spPr>
          <a:xfrm>
            <a:off x="709880" y="-1"/>
            <a:ext cx="4876800" cy="612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228600" marR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083FA-47F8-3048-BB5E-E2A602B837B8}"/>
              </a:ext>
            </a:extLst>
          </p:cNvPr>
          <p:cNvSpPr/>
          <p:nvPr userDrawn="1"/>
        </p:nvSpPr>
        <p:spPr>
          <a:xfrm>
            <a:off x="7682755" y="3067662"/>
            <a:ext cx="1855693" cy="107578"/>
          </a:xfrm>
          <a:prstGeom prst="rect">
            <a:avLst/>
          </a:prstGeom>
          <a:solidFill>
            <a:srgbClr val="5550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CF103C5-CF9C-9543-83AE-CAA5933762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8425" y="3436938"/>
            <a:ext cx="4324350" cy="2692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9D89120-2056-774E-B0AF-5FFA2A4602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425" y="2020888"/>
            <a:ext cx="4324350" cy="898525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Edit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1883E53-7589-214D-A17E-AFFA1986C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48425" y="1564601"/>
            <a:ext cx="4324350" cy="325438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9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83183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2D078-24C4-F140-AEF7-E7E7ACC5A832}"/>
              </a:ext>
            </a:extLst>
          </p:cNvPr>
          <p:cNvSpPr/>
          <p:nvPr userDrawn="1"/>
        </p:nvSpPr>
        <p:spPr>
          <a:xfrm>
            <a:off x="0" y="-6006"/>
            <a:ext cx="12192001" cy="6864006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FA410E-608D-934D-AE9F-64DA39FF103B}"/>
              </a:ext>
            </a:extLst>
          </p:cNvPr>
          <p:cNvSpPr txBox="1">
            <a:spLocks/>
          </p:cNvSpPr>
          <p:nvPr userDrawn="1"/>
        </p:nvSpPr>
        <p:spPr>
          <a:xfrm>
            <a:off x="874712" y="3068638"/>
            <a:ext cx="8101013" cy="149383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32857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B8C1E1-D2B3-A94C-B660-8D901A3F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68698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611C55D-8660-EF4F-9F89-4121C39C9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713" y="1989137"/>
            <a:ext cx="5124132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1B5272-194D-ED42-B4A0-D64ECA5B8B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1105" y="1989137"/>
            <a:ext cx="5195569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81543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357963-143F-AA4D-928D-0AB82C1364C8}"/>
              </a:ext>
            </a:extLst>
          </p:cNvPr>
          <p:cNvSpPr/>
          <p:nvPr userDrawn="1"/>
        </p:nvSpPr>
        <p:spPr>
          <a:xfrm>
            <a:off x="442913" y="0"/>
            <a:ext cx="4259716" cy="5022056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594048" cy="2882446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3"/>
            <a:ext cx="3594048" cy="1219314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47102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4" y="1736725"/>
            <a:ext cx="5562257" cy="4385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A1C527E-7F12-AD49-8F7E-D10E8192FE2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12238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40A345C-05A4-824E-8736-711852D1DA4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012239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D63C19B-569F-6E46-9314-38F6281CBAE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92689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ECD908E-CEC6-5447-96B0-C5C0554F189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392690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79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584C4A4A-07BE-3544-A349-7DED7EBD59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2313" y="0"/>
            <a:ext cx="56796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6BD04C22-565E-E243-9968-1D3BBF353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333375"/>
            <a:ext cx="48012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80327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3">
            <a:extLst>
              <a:ext uri="{FF2B5EF4-FFF2-40B4-BE49-F238E27FC236}">
                <a16:creationId xmlns:a16="http://schemas.microsoft.com/office/drawing/2014/main" id="{E43BD0BB-A316-8F46-A81C-A58E8D4729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2633" y="0"/>
            <a:ext cx="4178417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A8620A-33A9-F347-A3D6-22E37AB92385}"/>
              </a:ext>
            </a:extLst>
          </p:cNvPr>
          <p:cNvSpPr txBox="1"/>
          <p:nvPr userDrawn="1"/>
        </p:nvSpPr>
        <p:spPr>
          <a:xfrm>
            <a:off x="9334503" y="222561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15A98-4A85-DE41-8608-1DBE02BF26CB}"/>
              </a:ext>
            </a:extLst>
          </p:cNvPr>
          <p:cNvSpPr txBox="1"/>
          <p:nvPr userDrawn="1"/>
        </p:nvSpPr>
        <p:spPr>
          <a:xfrm>
            <a:off x="9334500" y="192004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852372-AAB0-1343-91E6-356D3B28F6F7}"/>
              </a:ext>
            </a:extLst>
          </p:cNvPr>
          <p:cNvSpPr txBox="1"/>
          <p:nvPr userDrawn="1"/>
        </p:nvSpPr>
        <p:spPr>
          <a:xfrm>
            <a:off x="9334503" y="3387816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694691-52E9-4D4E-8FCA-152FF9BD40CE}"/>
              </a:ext>
            </a:extLst>
          </p:cNvPr>
          <p:cNvSpPr txBox="1"/>
          <p:nvPr userDrawn="1"/>
        </p:nvSpPr>
        <p:spPr>
          <a:xfrm>
            <a:off x="9334500" y="3082255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C2A2EC-919E-BF44-BAB2-D5F657B72ACC}"/>
              </a:ext>
            </a:extLst>
          </p:cNvPr>
          <p:cNvSpPr txBox="1"/>
          <p:nvPr userDrawn="1"/>
        </p:nvSpPr>
        <p:spPr>
          <a:xfrm>
            <a:off x="9334503" y="4521833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ECB00A-5CA1-384C-87C6-61BF6ACDC93C}"/>
              </a:ext>
            </a:extLst>
          </p:cNvPr>
          <p:cNvSpPr txBox="1"/>
          <p:nvPr userDrawn="1"/>
        </p:nvSpPr>
        <p:spPr>
          <a:xfrm>
            <a:off x="9334500" y="4216272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624736-9561-0447-B7EC-3C972D607C77}"/>
              </a:ext>
            </a:extLst>
          </p:cNvPr>
          <p:cNvSpPr txBox="1"/>
          <p:nvPr userDrawn="1"/>
        </p:nvSpPr>
        <p:spPr>
          <a:xfrm>
            <a:off x="9334503" y="565720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dirty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 dirty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DCD765-225B-4443-8D6A-931E20F754DF}"/>
              </a:ext>
            </a:extLst>
          </p:cNvPr>
          <p:cNvSpPr txBox="1"/>
          <p:nvPr userDrawn="1"/>
        </p:nvSpPr>
        <p:spPr>
          <a:xfrm>
            <a:off x="9334500" y="535163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 dirty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 dirty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0B9D56F-CA81-8A41-84E9-35FA26C083ED}"/>
              </a:ext>
            </a:extLst>
          </p:cNvPr>
          <p:cNvSpPr/>
          <p:nvPr userDrawn="1"/>
        </p:nvSpPr>
        <p:spPr>
          <a:xfrm>
            <a:off x="874713" y="3179599"/>
            <a:ext cx="1855693" cy="10757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45719" tIns="36000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882C4-DCF2-DE40-9691-E0937F428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3" y="3627438"/>
            <a:ext cx="3021012" cy="2728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144463" indent="0">
              <a:buFontTx/>
              <a:buNone/>
              <a:tabLst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75696-92DA-524D-89AA-C23314B6D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4713" y="948234"/>
            <a:ext cx="3021012" cy="560387"/>
          </a:xfrm>
        </p:spPr>
        <p:txBody>
          <a:bodyPr anchor="b"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DDA2AF-9005-284F-A8BA-D21C5CBA1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1673225"/>
            <a:ext cx="3021012" cy="140335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Headiing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8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CCEDE-DCD5-5C49-8ECC-B2EF7103F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63909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FEBB79D-267F-7642-BA6A-59A5B02F1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55BB531-2FAD-994F-A2E3-7CB299C080E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74713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8ABDFBA-5710-AB4A-BA25-92E36B540A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557516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8B8689C-37A6-944B-8BD8-2729F9D6340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0319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074646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 cl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5" y="579863"/>
            <a:ext cx="5316264" cy="56980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44794DA-9AB5-EB4A-BCF6-0258CFBFEB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45816" y="579863"/>
            <a:ext cx="5250858" cy="32648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3B8686-A814-B444-B9A9-1EBC80BD15C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03473" y="4047893"/>
            <a:ext cx="2493202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B6E1EA7-42FB-7C47-9C8B-8B79464AB98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5816" y="4047893"/>
            <a:ext cx="2523430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476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luster and heading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B1116-4E2E-7540-8B2A-1108EED1AFB6}"/>
              </a:ext>
            </a:extLst>
          </p:cNvPr>
          <p:cNvSpPr/>
          <p:nvPr userDrawn="1"/>
        </p:nvSpPr>
        <p:spPr>
          <a:xfrm>
            <a:off x="5332957" y="2085143"/>
            <a:ext cx="1816928" cy="159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952ED-1CC2-C345-9902-6E4B62F53C67}"/>
              </a:ext>
            </a:extLst>
          </p:cNvPr>
          <p:cNvSpPr/>
          <p:nvPr userDrawn="1"/>
        </p:nvSpPr>
        <p:spPr>
          <a:xfrm>
            <a:off x="7326482" y="2085143"/>
            <a:ext cx="4170193" cy="4050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02E7E-38EF-9C4D-BB52-D150D8A1C748}"/>
              </a:ext>
            </a:extLst>
          </p:cNvPr>
          <p:cNvSpPr/>
          <p:nvPr userDrawn="1"/>
        </p:nvSpPr>
        <p:spPr>
          <a:xfrm>
            <a:off x="7514049" y="4127833"/>
            <a:ext cx="1855692" cy="10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EA781BF-AAAE-284B-92E1-67BBDDCCE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4049" y="4456005"/>
            <a:ext cx="3622264" cy="1507474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20356E5-897E-8A42-8090-00CBA37856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4049" y="2391206"/>
            <a:ext cx="3622264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1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C97856-E366-1A40-AFEB-D4A19F37D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4049" y="2890611"/>
            <a:ext cx="3622264" cy="10675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3200" b="1" i="0" kern="1200" spc="0" baseline="0" dirty="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893815B-FE46-634E-A523-4FE9DFD6CA6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95325" y="333375"/>
            <a:ext cx="4461035" cy="334577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266D8FAD-0B1E-6645-A536-E1FDEA0FFEA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95326" y="3842071"/>
            <a:ext cx="6454560" cy="22936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F342496-5EBA-194F-B884-B3487EA424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326482" y="344986"/>
            <a:ext cx="4170193" cy="157047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3E6B2E-3E5A-4942-BA3C-CD8296E832F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32957" y="323367"/>
            <a:ext cx="1816928" cy="158884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4288899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B9D704FA-71F6-7B44-BFFB-9713486AE1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8419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330C18-A0F5-3241-B29C-140246DB954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642777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727A628F-5816-B14E-A8FF-818D51536A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97135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ECA5483-6075-C24A-8E63-959A96A67F0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51493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B9DEBADD-44AA-E34E-8B90-96B2B8270D2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905851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5BB111D-429B-8B48-9464-3BDB1F2F41A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660208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7DA3160F-884E-BE4E-A8B5-0D9713FCC1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1" y="4129838"/>
            <a:ext cx="1670788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 algn="l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Content Placeholder 31">
            <a:extLst>
              <a:ext uri="{FF2B5EF4-FFF2-40B4-BE49-F238E27FC236}">
                <a16:creationId xmlns:a16="http://schemas.microsoft.com/office/drawing/2014/main" id="{1EBBBA14-67D4-0F48-8199-4BF0240F5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42777" y="4129838"/>
            <a:ext cx="165708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31">
            <a:extLst>
              <a:ext uri="{FF2B5EF4-FFF2-40B4-BE49-F238E27FC236}">
                <a16:creationId xmlns:a16="http://schemas.microsoft.com/office/drawing/2014/main" id="{8F9992DF-DE38-9F47-8284-F381DB4A949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95943" y="4129838"/>
            <a:ext cx="165735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Content Placeholder 31">
            <a:extLst>
              <a:ext uri="{FF2B5EF4-FFF2-40B4-BE49-F238E27FC236}">
                <a16:creationId xmlns:a16="http://schemas.microsoft.com/office/drawing/2014/main" id="{F0F217B0-9B18-7646-B341-1D80E9A6D15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49379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Content Placeholder 31">
            <a:extLst>
              <a:ext uri="{FF2B5EF4-FFF2-40B4-BE49-F238E27FC236}">
                <a16:creationId xmlns:a16="http://schemas.microsoft.com/office/drawing/2014/main" id="{0C3FFF3A-AFEA-164A-B748-3EB28ED4358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03737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Content Placeholder 31">
            <a:extLst>
              <a:ext uri="{FF2B5EF4-FFF2-40B4-BE49-F238E27FC236}">
                <a16:creationId xmlns:a16="http://schemas.microsoft.com/office/drawing/2014/main" id="{A5EACB40-C1B6-7249-8D22-A1E8E32497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658095" y="4129838"/>
            <a:ext cx="1659193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95250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itle 37">
            <a:extLst>
              <a:ext uri="{FF2B5EF4-FFF2-40B4-BE49-F238E27FC236}">
                <a16:creationId xmlns:a16="http://schemas.microsoft.com/office/drawing/2014/main" id="{1C5A625B-237D-4140-8553-57A89A41A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4954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1A4EC4-20FD-764D-87DC-D7ACAAB23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5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35BEEFF-8F6F-A141-9934-18F5F11773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F7DAD24-F015-B448-8B76-6B2928618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012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E2B7707-D543-7D48-BB98-51D110AEAE3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9012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5B32590-C785-E348-B125-1715754486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699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E372A00-A2C4-634E-86FD-9DBE0EA6C01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2699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352593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list/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68AB-7EFD-5D43-BD00-8C8CD0B1D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41087"/>
            <a:ext cx="6407435" cy="12511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DAA1-74DC-8243-9A72-21369117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513" y="1997076"/>
            <a:ext cx="6088855" cy="3871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9FBA8-199E-C243-904E-28C5D0E64C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4" y="1989138"/>
            <a:ext cx="4061618" cy="387985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6F1E-CE86-BB4C-A07C-3D54679E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D71AE-F38B-C148-A72A-7AA4F6A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148E3-4992-9545-B503-E4F13ED6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0FBD-4BCE-434E-A128-23D87FF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F5CD-B687-B24D-AC6A-932C50470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1989137"/>
            <a:ext cx="6094799" cy="4123277"/>
          </a:xfr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sub 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934C8-DD4D-BC42-99F4-F02DB190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BBEFE-2430-504C-99B5-5A3286AE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8294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D4B4-570A-CF4A-8A21-336E104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6074" cy="365125"/>
          </a:xfrm>
        </p:spPr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0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4D09B-E1D7-E843-905A-ABA989DCCFA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7" y="1989138"/>
            <a:ext cx="6313487" cy="4140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Gotham Book" panose="02000604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add image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B1BDC-0701-2F41-A41D-1CEFD024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3B795-25BE-5741-9353-C28715D1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351AA-302C-2041-9DDD-15B7592F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14EEE5-B4A5-6C44-81D9-F9F63DD71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26574"/>
            <a:ext cx="6919459" cy="12656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F3474B-FFD9-CE42-91E1-D59AF481AE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3" y="1989138"/>
            <a:ext cx="3957867" cy="414020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067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51C4F6-85DD-B846-8F99-E4249FBF3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909299" cy="5795963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8053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62998A-B206-624B-A746-DF3D06756E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804DC-BD74-F143-9F32-69B30B1D8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731" y="2295289"/>
            <a:ext cx="5450537" cy="22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8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 dirty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A2C33-E647-6849-8C56-44C82377A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564841"/>
            <a:ext cx="3007113" cy="982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1537F-2615-7B4A-A3B0-0CBEE5DBED1A}"/>
              </a:ext>
            </a:extLst>
          </p:cNvPr>
          <p:cNvSpPr txBox="1"/>
          <p:nvPr userDrawn="1"/>
        </p:nvSpPr>
        <p:spPr>
          <a:xfrm>
            <a:off x="833148" y="4407642"/>
            <a:ext cx="297613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1343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566C31-339A-DD42-9A9F-12FD3131EFD9}"/>
              </a:ext>
            </a:extLst>
          </p:cNvPr>
          <p:cNvSpPr txBox="1"/>
          <p:nvPr userDrawn="1"/>
        </p:nvSpPr>
        <p:spPr>
          <a:xfrm>
            <a:off x="874713" y="4407642"/>
            <a:ext cx="352272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8647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67655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99337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349693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AC3AC-A486-6443-874F-2B8AC9F098B5}"/>
              </a:ext>
            </a:extLst>
          </p:cNvPr>
          <p:cNvSpPr>
            <a:spLocks noChangeAspect="1"/>
          </p:cNvSpPr>
          <p:nvPr userDrawn="1"/>
        </p:nvSpPr>
        <p:spPr>
          <a:xfrm>
            <a:off x="-261256" y="0"/>
            <a:ext cx="1245325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8D2AAA-EB4A-9D45-8888-0289E3D3A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CDBDB3-DEB5-8041-806F-C5339BF325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02493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1989138"/>
            <a:ext cx="4992236" cy="565882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258E-5CA3-DD42-A38E-243CCE03CD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4712" y="2651351"/>
            <a:ext cx="4992237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27097-1122-1244-B3FD-C2C76516FA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989138"/>
            <a:ext cx="5324475" cy="515936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E4538-171D-814A-A542-7C8EE1AD2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51351"/>
            <a:ext cx="5324474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43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8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panel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en-US" dirty="0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261601" cy="4140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Single column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148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6D771-A1A8-5C4F-BFFF-670F3BF0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33375"/>
            <a:ext cx="7735887" cy="126049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3BF7F-11F6-1C4D-99CF-CE562BB3F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989137"/>
            <a:ext cx="10621962" cy="4140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0A62-22C4-9744-AECC-3519B6958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4713" y="6356350"/>
            <a:ext cx="2886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CB4625B5-9D39-B743-81F3-A2814805E14F}" type="datetimeFigureOut">
              <a:rPr lang="en-US" smtClean="0"/>
              <a:pPr/>
              <a:t>5/27/2020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17E9-455A-F348-8C78-C71CE2020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29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806C-1593-2F4B-AA00-85AC9AF6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86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182ED1F7-0DAF-604F-AAD0-0B909AFF895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D8443-8AE0-3344-A4A4-7509A7050738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9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19" r:id="rId5"/>
    <p:sldLayoutId id="2147483682" r:id="rId6"/>
    <p:sldLayoutId id="2147483684" r:id="rId7"/>
    <p:sldLayoutId id="2147483685" r:id="rId8"/>
    <p:sldLayoutId id="2147483715" r:id="rId9"/>
    <p:sldLayoutId id="2147483716" r:id="rId10"/>
    <p:sldLayoutId id="2147483717" r:id="rId11"/>
    <p:sldLayoutId id="2147483686" r:id="rId12"/>
    <p:sldLayoutId id="2147483687" r:id="rId13"/>
    <p:sldLayoutId id="2147483696" r:id="rId14"/>
    <p:sldLayoutId id="2147483694" r:id="rId15"/>
    <p:sldLayoutId id="2147483703" r:id="rId16"/>
    <p:sldLayoutId id="2147483697" r:id="rId17"/>
    <p:sldLayoutId id="2147483718" r:id="rId18"/>
    <p:sldLayoutId id="2147483688" r:id="rId19"/>
    <p:sldLayoutId id="2147483689" r:id="rId20"/>
    <p:sldLayoutId id="2147483714" r:id="rId21"/>
    <p:sldLayoutId id="2147483711" r:id="rId22"/>
    <p:sldLayoutId id="2147483698" r:id="rId23"/>
    <p:sldLayoutId id="2147483708" r:id="rId24"/>
    <p:sldLayoutId id="2147483676" r:id="rId25"/>
    <p:sldLayoutId id="2147483709" r:id="rId26"/>
    <p:sldLayoutId id="2147483706" r:id="rId27"/>
    <p:sldLayoutId id="2147483707" r:id="rId28"/>
    <p:sldLayoutId id="2147483690" r:id="rId29"/>
    <p:sldLayoutId id="2147483691" r:id="rId30"/>
    <p:sldLayoutId id="2147483705" r:id="rId31"/>
    <p:sldLayoutId id="2147483700" r:id="rId32"/>
    <p:sldLayoutId id="2147483701" r:id="rId33"/>
    <p:sldLayoutId id="2147483702" r:id="rId34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i="0" kern="1200">
          <a:solidFill>
            <a:schemeClr val="accent2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Medium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4" orient="horz" pos="3861">
          <p15:clr>
            <a:srgbClr val="F26B43"/>
          </p15:clr>
        </p15:guide>
        <p15:guide id="7" pos="5881" userDrawn="1">
          <p15:clr>
            <a:srgbClr val="F26B43"/>
          </p15:clr>
        </p15:guide>
        <p15:guide id="8" orient="horz" pos="210">
          <p15:clr>
            <a:srgbClr val="F26B43"/>
          </p15:clr>
        </p15:guide>
        <p15:guide id="9" orient="horz" pos="1003">
          <p15:clr>
            <a:srgbClr val="F26B43"/>
          </p15:clr>
        </p15:guide>
        <p15:guide id="10" orient="horz" pos="1253" userDrawn="1">
          <p15:clr>
            <a:srgbClr val="F26B43"/>
          </p15:clr>
        </p15:guide>
        <p15:guide id="11" orient="horz" pos="663" userDrawn="1">
          <p15:clr>
            <a:srgbClr val="F26B43"/>
          </p15:clr>
        </p15:guide>
        <p15:guide id="14" pos="438" userDrawn="1">
          <p15:clr>
            <a:srgbClr val="F26B43"/>
          </p15:clr>
        </p15:guide>
        <p15:guide id="15" pos="7242" userDrawn="1">
          <p15:clr>
            <a:srgbClr val="F26B43"/>
          </p15:clr>
        </p15:guide>
        <p15:guide id="16" orient="horz" pos="19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jcdecaux.co.uk/news/landmark-three-stage-research-moments-truth-reveals-use-contextually-relevant-messag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hyperlink" Target="https://www.jcdecaux.co.uk/news/landmark-three-stage-research-moments-truth-reveals-use-contextually-relevant-messaging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hyperlink" Target="https://www.jcdecaux.co.uk/news/landmark-three-stage-research-moments-truth-reveals-use-contextually-relevant-messaging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hyperlink" Target="https://www.jcdecaux.co.uk/news/landmark-three-stage-research-moments-truth-reveals-use-contextually-relevant-messaging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hyperlink" Target="https://www.jcdecaux.co.uk/news/landmark-three-stage-research-moments-truth-reveals-use-contextually-relevant-messaging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hyperlink" Target="https://www.jcdecaux.co.uk/news/landmark-three-stage-research-moments-truth-reveals-use-contextually-relevant-messaging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cdecaux.co.uk/news/landmark-three-stage-research-moments-truth-reveals-use-contextually-relevant-messagi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a.org.au/anatomy-out-home" TargetMode="Externa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driving on a city street filled with lots of traffic&#10;&#10;Description automatically generated">
            <a:extLst>
              <a:ext uri="{FF2B5EF4-FFF2-40B4-BE49-F238E27FC236}">
                <a16:creationId xmlns:a16="http://schemas.microsoft.com/office/drawing/2014/main" id="{A12D10B6-27D0-43D4-A694-0407B8654E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5200906" cy="101329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5758B5-5781-AA41-BFA4-F29CB9533B83}"/>
              </a:ext>
            </a:extLst>
          </p:cNvPr>
          <p:cNvSpPr>
            <a:spLocks noChangeAspect="1"/>
          </p:cNvSpPr>
          <p:nvPr/>
        </p:nvSpPr>
        <p:spPr>
          <a:xfrm>
            <a:off x="442913" y="0"/>
            <a:ext cx="4259716" cy="5022056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501CB6-00ED-6B46-BED9-248D8DFA7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66" y="1959179"/>
            <a:ext cx="3542006" cy="1840506"/>
          </a:xfrm>
        </p:spPr>
        <p:txBody>
          <a:bodyPr anchor="t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sz="2800" dirty="0"/>
              <a:t>CONTEXT INCREASES CAMPAIGN EFFECTIVENESS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48CB742-8F14-814F-BB8A-C039035E6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66" y="4238171"/>
            <a:ext cx="3826669" cy="609593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chemeClr val="bg1"/>
                </a:solidFill>
              </a:rPr>
              <a:t>May 2020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B499F3-AE75-5646-A17E-79E67C050447}"/>
              </a:ext>
            </a:extLst>
          </p:cNvPr>
          <p:cNvCxnSpPr>
            <a:cxnSpLocks/>
          </p:cNvCxnSpPr>
          <p:nvPr/>
        </p:nvCxnSpPr>
        <p:spPr>
          <a:xfrm>
            <a:off x="685866" y="4066185"/>
            <a:ext cx="209284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1C81133-100D-124F-A737-D172A8A0D3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6" y="0"/>
            <a:ext cx="2581547" cy="1073923"/>
          </a:xfrm>
          <a:prstGeom prst="rect">
            <a:avLst/>
          </a:prstGeom>
        </p:spPr>
      </p:pic>
      <p:pic>
        <p:nvPicPr>
          <p:cNvPr id="10" name="Picture 9" descr="AnatomyOfOoh.png">
            <a:extLst>
              <a:ext uri="{FF2B5EF4-FFF2-40B4-BE49-F238E27FC236}">
                <a16:creationId xmlns:a16="http://schemas.microsoft.com/office/drawing/2014/main" id="{38C83070-7124-43E0-8EA5-5424C6770C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66" y="176305"/>
            <a:ext cx="2276174" cy="1426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447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the rain&#10;&#10;Description automatically generated">
            <a:extLst>
              <a:ext uri="{FF2B5EF4-FFF2-40B4-BE49-F238E27FC236}">
                <a16:creationId xmlns:a16="http://schemas.microsoft.com/office/drawing/2014/main" id="{AC5DD379-3430-42F6-A37C-3DBE496F73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880" y="-742772"/>
            <a:ext cx="48768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5E7A1-CDB5-4904-A084-450F129524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2020888"/>
            <a:ext cx="5033695" cy="898525"/>
          </a:xfrm>
        </p:spPr>
        <p:txBody>
          <a:bodyPr>
            <a:normAutofit fontScale="70000" lnSpcReduction="20000"/>
          </a:bodyPr>
          <a:lstStyle/>
          <a:p>
            <a:pPr defTabSz="1219170"/>
            <a:r>
              <a:rPr lang="en-AU" sz="3600" dirty="0">
                <a:solidFill>
                  <a:srgbClr val="FFC30B"/>
                </a:solidFill>
              </a:rPr>
              <a:t>CONTEXTUAL MESSAGING INCREASES DOOH CAMPAIGN EFFECTIVENESS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6697C-298B-4E55-B52F-50233A6CEF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1" y="1532437"/>
            <a:ext cx="5033694" cy="325438"/>
          </a:xfrm>
        </p:spPr>
        <p:txBody>
          <a:bodyPr/>
          <a:lstStyle/>
          <a:p>
            <a:r>
              <a:rPr lang="en-AU" b="1" dirty="0">
                <a:solidFill>
                  <a:srgbClr val="003D69"/>
                </a:solidFill>
              </a:rPr>
              <a:t>The Moments of Truth 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49B6A-7F0C-4DE1-BD14-0610E6BF1772}"/>
              </a:ext>
            </a:extLst>
          </p:cNvPr>
          <p:cNvSpPr txBox="1"/>
          <p:nvPr/>
        </p:nvSpPr>
        <p:spPr>
          <a:xfrm>
            <a:off x="6033820" y="3429000"/>
            <a:ext cx="5387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3D69"/>
                </a:solidFill>
                <a:latin typeface="Gotham Medium" pitchFamily="50" charset="0"/>
                <a:cs typeface="Gotham Medium" pitchFamily="50" charset="0"/>
              </a:rPr>
              <a:t>‘The Moments of Truth’ study by JCDecaux, Clear Channel and </a:t>
            </a:r>
            <a:r>
              <a:rPr lang="en-US" sz="1600" dirty="0" err="1">
                <a:solidFill>
                  <a:srgbClr val="003D69"/>
                </a:solidFill>
                <a:latin typeface="Gotham Medium" pitchFamily="50" charset="0"/>
                <a:cs typeface="Gotham Medium" pitchFamily="50" charset="0"/>
              </a:rPr>
              <a:t>Posterscope</a:t>
            </a:r>
            <a:r>
              <a:rPr lang="en-US" sz="1600" dirty="0">
                <a:solidFill>
                  <a:srgbClr val="003D69"/>
                </a:solidFill>
                <a:latin typeface="Gotham Medium" pitchFamily="50" charset="0"/>
                <a:cs typeface="Gotham Medium" pitchFamily="50" charset="0"/>
              </a:rPr>
              <a:t>, in the UK, proves that dynamic creative increases the effectiveness of digital Out of Home (DOOH) campaigns. Key findings from this pioneering study reveal that consumer brain response is 18% higher when viewing relevant content in digital Out of Home campaigns, which in turn leads to a 17% increase in consumers’ spontaneous advertising recall, and ultimately proving that dynamic digital Out of Home campaigns can deliver a 16% sales uplift.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6DC210-CA90-4EB8-8955-DC62BEC0F18C}"/>
              </a:ext>
            </a:extLst>
          </p:cNvPr>
          <p:cNvSpPr/>
          <p:nvPr/>
        </p:nvSpPr>
        <p:spPr>
          <a:xfrm>
            <a:off x="298097" y="6493132"/>
            <a:ext cx="11343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 </a:t>
            </a: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  <a:hlinkClick r:id="rId4"/>
              </a:rPr>
              <a:t>The Moments of Truth </a:t>
            </a: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research study released March 2020. N= 280</a:t>
            </a:r>
          </a:p>
        </p:txBody>
      </p:sp>
    </p:spTree>
    <p:extLst>
      <p:ext uri="{BB962C8B-B14F-4D97-AF65-F5344CB8AC3E}">
        <p14:creationId xmlns:p14="http://schemas.microsoft.com/office/powerpoint/2010/main" val="3308143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289738" y="302546"/>
            <a:ext cx="59617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rgbClr val="646260"/>
                </a:solidFill>
                <a:latin typeface="Gotham Bold" pitchFamily="50" charset="0"/>
                <a:cs typeface="Gotham Bold" pitchFamily="50" charset="0"/>
              </a:rPr>
              <a:t>When you see DOOH with relevant content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46260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BF67A8-DD49-4771-9974-CB1476A2CD33}"/>
              </a:ext>
            </a:extLst>
          </p:cNvPr>
          <p:cNvSpPr txBox="1">
            <a:spLocks/>
          </p:cNvSpPr>
          <p:nvPr/>
        </p:nvSpPr>
        <p:spPr>
          <a:xfrm>
            <a:off x="435824" y="5127683"/>
            <a:ext cx="5129852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C8A823-7877-4EFE-862D-CB293E599B0A}"/>
              </a:ext>
            </a:extLst>
          </p:cNvPr>
          <p:cNvSpPr/>
          <p:nvPr/>
        </p:nvSpPr>
        <p:spPr>
          <a:xfrm>
            <a:off x="289738" y="2884285"/>
            <a:ext cx="5815712" cy="28984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CC0000"/>
                </a:solidFill>
                <a:latin typeface="Gotham Bold" pitchFamily="50" charset="0"/>
                <a:cs typeface="Gotham Bold" pitchFamily="50" charset="0"/>
              </a:rPr>
              <a:t>+</a:t>
            </a:r>
            <a:r>
              <a:rPr lang="en-US" sz="17000" b="1" dirty="0">
                <a:solidFill>
                  <a:srgbClr val="CC0000"/>
                </a:solidFill>
                <a:latin typeface="Gotham Bold" pitchFamily="50" charset="0"/>
                <a:cs typeface="Gotham Bold" pitchFamily="50" charset="0"/>
              </a:rPr>
              <a:t>18</a:t>
            </a:r>
            <a:r>
              <a:rPr kumimoji="0" lang="en-US" sz="12000" b="1" i="0" u="none" strike="noStrike" kern="1200" cap="none" spc="0" normalizeH="0" baseline="4000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%</a:t>
            </a:r>
            <a:endParaRPr kumimoji="0" lang="en-AU" sz="12000" b="1" i="0" u="none" strike="noStrike" kern="1200" cap="none" spc="0" normalizeH="0" baseline="4000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53" y="0"/>
            <a:ext cx="2581547" cy="10739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E38D1C-2685-4C8B-92B5-C59B64E7BF4F}"/>
              </a:ext>
            </a:extLst>
          </p:cNvPr>
          <p:cNvSpPr txBox="1">
            <a:spLocks/>
          </p:cNvSpPr>
          <p:nvPr/>
        </p:nvSpPr>
        <p:spPr>
          <a:xfrm>
            <a:off x="289738" y="2595246"/>
            <a:ext cx="5997173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rgbClr val="003D69"/>
                </a:solidFill>
                <a:latin typeface="Gotham Bold"/>
                <a:cs typeface="Gotham Bold"/>
              </a:rPr>
              <a:t>your brain response increases by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665D72-7719-46D5-AC27-A3750E1C042C}"/>
              </a:ext>
            </a:extLst>
          </p:cNvPr>
          <p:cNvSpPr/>
          <p:nvPr/>
        </p:nvSpPr>
        <p:spPr>
          <a:xfrm>
            <a:off x="406961" y="6507320"/>
            <a:ext cx="1175617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 </a:t>
            </a: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  <a:hlinkClick r:id="rId5"/>
              </a:rPr>
              <a:t>The Moments of Truth </a:t>
            </a: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research study released March 2020. N= 280</a:t>
            </a:r>
          </a:p>
        </p:txBody>
      </p:sp>
      <p:pic>
        <p:nvPicPr>
          <p:cNvPr id="5" name="Picture 4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D787B442-8CE5-4101-BA8E-B955949DCB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069" b="-746"/>
          <a:stretch/>
        </p:blipFill>
        <p:spPr>
          <a:xfrm>
            <a:off x="6432997" y="0"/>
            <a:ext cx="11460280" cy="6963960"/>
          </a:xfrm>
          <a:prstGeom prst="rect">
            <a:avLst/>
          </a:prstGeom>
        </p:spPr>
      </p:pic>
      <p:pic>
        <p:nvPicPr>
          <p:cNvPr id="9" name="Picture 8" descr="A picture containing person, man, building, standing&#10;&#10;Description automatically generated">
            <a:extLst>
              <a:ext uri="{FF2B5EF4-FFF2-40B4-BE49-F238E27FC236}">
                <a16:creationId xmlns:a16="http://schemas.microsoft.com/office/drawing/2014/main" id="{ECCAF5BC-6AEB-48AA-A319-EEE3DA76A8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27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43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289739" y="322642"/>
            <a:ext cx="53672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chemeClr val="tx2"/>
                </a:solidFill>
                <a:latin typeface="Gotham Bold" pitchFamily="50" charset="0"/>
                <a:cs typeface="Gotham Bold" pitchFamily="50" charset="0"/>
              </a:rPr>
              <a:t>When you see DOOH at the right moment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BF67A8-DD49-4771-9974-CB1476A2CD33}"/>
              </a:ext>
            </a:extLst>
          </p:cNvPr>
          <p:cNvSpPr txBox="1">
            <a:spLocks/>
          </p:cNvSpPr>
          <p:nvPr/>
        </p:nvSpPr>
        <p:spPr>
          <a:xfrm>
            <a:off x="435824" y="5127683"/>
            <a:ext cx="5129852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C8A823-7877-4EFE-862D-CB293E599B0A}"/>
              </a:ext>
            </a:extLst>
          </p:cNvPr>
          <p:cNvSpPr/>
          <p:nvPr/>
        </p:nvSpPr>
        <p:spPr>
          <a:xfrm>
            <a:off x="289739" y="2873832"/>
            <a:ext cx="5815712" cy="28984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A8D8"/>
                </a:solidFill>
                <a:latin typeface="Gotham Bold" pitchFamily="50" charset="0"/>
                <a:cs typeface="Gotham Bold" pitchFamily="50" charset="0"/>
              </a:rPr>
              <a:t>+</a:t>
            </a:r>
            <a:r>
              <a:rPr lang="en-US" sz="17000" b="1" dirty="0">
                <a:solidFill>
                  <a:srgbClr val="00A8D8"/>
                </a:solidFill>
                <a:latin typeface="Gotham Bold" pitchFamily="50" charset="0"/>
                <a:cs typeface="Gotham Bold" pitchFamily="50" charset="0"/>
              </a:rPr>
              <a:t>12</a:t>
            </a:r>
            <a:r>
              <a:rPr kumimoji="0" lang="en-US" sz="12000" b="1" i="0" u="none" strike="noStrike" kern="1200" cap="none" spc="0" normalizeH="0" baseline="40000" noProof="0" dirty="0">
                <a:ln>
                  <a:noFill/>
                </a:ln>
                <a:solidFill>
                  <a:srgbClr val="00A8D8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%</a:t>
            </a:r>
            <a:endParaRPr kumimoji="0" lang="en-AU" sz="12000" b="1" i="0" u="none" strike="noStrike" kern="1200" cap="none" spc="0" normalizeH="0" baseline="40000" noProof="0" dirty="0">
              <a:ln>
                <a:noFill/>
              </a:ln>
              <a:solidFill>
                <a:srgbClr val="00A8D8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53" y="0"/>
            <a:ext cx="2581547" cy="10739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E38D1C-2685-4C8B-92B5-C59B64E7BF4F}"/>
              </a:ext>
            </a:extLst>
          </p:cNvPr>
          <p:cNvSpPr txBox="1">
            <a:spLocks/>
          </p:cNvSpPr>
          <p:nvPr/>
        </p:nvSpPr>
        <p:spPr>
          <a:xfrm>
            <a:off x="289739" y="2564697"/>
            <a:ext cx="5997173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rgbClr val="003D69"/>
                </a:solidFill>
                <a:latin typeface="Gotham Bold"/>
                <a:cs typeface="Gotham Bold"/>
              </a:rPr>
              <a:t>your brain response increases by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665D72-7719-46D5-AC27-A3750E1C042C}"/>
              </a:ext>
            </a:extLst>
          </p:cNvPr>
          <p:cNvSpPr/>
          <p:nvPr/>
        </p:nvSpPr>
        <p:spPr>
          <a:xfrm>
            <a:off x="373448" y="6507320"/>
            <a:ext cx="1175617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 </a:t>
            </a: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  <a:hlinkClick r:id="rId5"/>
              </a:rPr>
              <a:t>The Moments of Truth </a:t>
            </a: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research study released March 2020. N= 280</a:t>
            </a:r>
          </a:p>
        </p:txBody>
      </p:sp>
      <p:pic>
        <p:nvPicPr>
          <p:cNvPr id="4" name="Picture 3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D684408B-69BD-4DB5-959A-12F02CBCE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7623" y="0"/>
            <a:ext cx="579437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81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E38D1C-2685-4C8B-92B5-C59B64E7BF4F}"/>
              </a:ext>
            </a:extLst>
          </p:cNvPr>
          <p:cNvSpPr txBox="1">
            <a:spLocks/>
          </p:cNvSpPr>
          <p:nvPr/>
        </p:nvSpPr>
        <p:spPr>
          <a:xfrm>
            <a:off x="289739" y="2584329"/>
            <a:ext cx="5997173" cy="3307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rgbClr val="003D69"/>
                </a:solidFill>
                <a:latin typeface="Gotham Bold"/>
                <a:cs typeface="Gotham Bold"/>
              </a:rPr>
              <a:t>your brain response increases by</a:t>
            </a: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  <a:p>
            <a:pPr lvl="0">
              <a:defRPr/>
            </a:pPr>
            <a:r>
              <a:rPr lang="en-US" sz="2000" dirty="0">
                <a:solidFill>
                  <a:srgbClr val="003D69"/>
                </a:solidFill>
                <a:latin typeface="Gotham Bold"/>
                <a:cs typeface="Gotham Bold"/>
              </a:rPr>
              <a:t>	</a:t>
            </a: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289739" y="332690"/>
            <a:ext cx="5918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3200" dirty="0">
                <a:solidFill>
                  <a:srgbClr val="646260"/>
                </a:solidFill>
                <a:latin typeface="Gotham Bold" pitchFamily="50" charset="0"/>
                <a:cs typeface="Gotham Bold" pitchFamily="50" charset="0"/>
              </a:rPr>
              <a:t>When you see DOOH with relevant content at the right moment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46260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BF67A8-DD49-4771-9974-CB1476A2CD33}"/>
              </a:ext>
            </a:extLst>
          </p:cNvPr>
          <p:cNvSpPr txBox="1">
            <a:spLocks/>
          </p:cNvSpPr>
          <p:nvPr/>
        </p:nvSpPr>
        <p:spPr>
          <a:xfrm>
            <a:off x="435824" y="5127683"/>
            <a:ext cx="5129852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C8A823-7877-4EFE-862D-CB293E599B0A}"/>
              </a:ext>
            </a:extLst>
          </p:cNvPr>
          <p:cNvSpPr/>
          <p:nvPr/>
        </p:nvSpPr>
        <p:spPr>
          <a:xfrm>
            <a:off x="289739" y="2984373"/>
            <a:ext cx="5815712" cy="28984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Gotham Bold" pitchFamily="50" charset="0"/>
                <a:cs typeface="Gotham Bold" pitchFamily="50" charset="0"/>
              </a:rPr>
              <a:t>+</a:t>
            </a:r>
            <a:r>
              <a:rPr lang="en-US" sz="170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Gotham Bold" pitchFamily="50" charset="0"/>
                <a:cs typeface="Gotham Bold" pitchFamily="50" charset="0"/>
              </a:rPr>
              <a:t>32</a:t>
            </a:r>
            <a:r>
              <a:rPr kumimoji="0" lang="en-US" sz="12000" b="1" i="0" u="none" strike="noStrike" kern="1200" cap="none" spc="0" normalizeH="0" baseline="40000" noProof="0" dirty="0">
                <a:ln>
                  <a:noFill/>
                </a:ln>
                <a:solidFill>
                  <a:schemeClr val="accent6">
                    <a:lumMod val="50000"/>
                    <a:lumOff val="50000"/>
                  </a:schemeClr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%</a:t>
            </a:r>
            <a:endParaRPr kumimoji="0" lang="en-AU" sz="12000" b="1" i="0" u="none" strike="noStrike" kern="1200" cap="none" spc="0" normalizeH="0" baseline="40000" noProof="0" dirty="0">
              <a:ln>
                <a:noFill/>
              </a:ln>
              <a:solidFill>
                <a:schemeClr val="accent6">
                  <a:lumMod val="50000"/>
                  <a:lumOff val="50000"/>
                </a:schemeClr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53" y="0"/>
            <a:ext cx="2581547" cy="10739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665D72-7719-46D5-AC27-A3750E1C042C}"/>
              </a:ext>
            </a:extLst>
          </p:cNvPr>
          <p:cNvSpPr/>
          <p:nvPr/>
        </p:nvSpPr>
        <p:spPr>
          <a:xfrm>
            <a:off x="373448" y="6495618"/>
            <a:ext cx="1175617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 </a:t>
            </a: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  <a:hlinkClick r:id="rId5"/>
              </a:rPr>
              <a:t>The Moments of Truth </a:t>
            </a: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research study released March 2020. N= 280</a:t>
            </a:r>
          </a:p>
        </p:txBody>
      </p:sp>
      <p:pic>
        <p:nvPicPr>
          <p:cNvPr id="3" name="Picture 2" descr="A yellow traffic light sitting next to a car&#10;&#10;Description automatically generated">
            <a:extLst>
              <a:ext uri="{FF2B5EF4-FFF2-40B4-BE49-F238E27FC236}">
                <a16:creationId xmlns:a16="http://schemas.microsoft.com/office/drawing/2014/main" id="{93840F2C-32F5-43D0-B6C8-A763A41C4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1792" y="0"/>
            <a:ext cx="5918228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08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289738" y="322642"/>
            <a:ext cx="5868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3200" dirty="0">
                <a:solidFill>
                  <a:srgbClr val="646260"/>
                </a:solidFill>
                <a:latin typeface="Gotham Bold" pitchFamily="50" charset="0"/>
                <a:cs typeface="Gotham Bold" pitchFamily="50" charset="0"/>
              </a:rPr>
              <a:t>Relevant content makes DOOH more memorable</a:t>
            </a: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46260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BF67A8-DD49-4771-9974-CB1476A2CD33}"/>
              </a:ext>
            </a:extLst>
          </p:cNvPr>
          <p:cNvSpPr txBox="1">
            <a:spLocks/>
          </p:cNvSpPr>
          <p:nvPr/>
        </p:nvSpPr>
        <p:spPr>
          <a:xfrm>
            <a:off x="435824" y="5127683"/>
            <a:ext cx="5129852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C8A823-7877-4EFE-862D-CB293E599B0A}"/>
              </a:ext>
            </a:extLst>
          </p:cNvPr>
          <p:cNvSpPr/>
          <p:nvPr/>
        </p:nvSpPr>
        <p:spPr>
          <a:xfrm>
            <a:off x="289738" y="2735559"/>
            <a:ext cx="5815712" cy="28984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+</a:t>
            </a:r>
            <a:r>
              <a:rPr lang="en-US" sz="17000" b="1" dirty="0">
                <a:solidFill>
                  <a:schemeClr val="accent1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17</a:t>
            </a:r>
            <a:r>
              <a:rPr kumimoji="0" lang="en-US" sz="12000" b="1" i="0" u="none" strike="noStrike" kern="1200" cap="none" spc="0" normalizeH="0" baseline="40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%</a:t>
            </a:r>
            <a:endParaRPr kumimoji="0" lang="en-AU" sz="12000" b="1" i="0" u="none" strike="noStrike" kern="1200" cap="none" spc="0" normalizeH="0" baseline="4000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53" y="0"/>
            <a:ext cx="2581547" cy="10739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E38D1C-2685-4C8B-92B5-C59B64E7BF4F}"/>
              </a:ext>
            </a:extLst>
          </p:cNvPr>
          <p:cNvSpPr txBox="1">
            <a:spLocks/>
          </p:cNvSpPr>
          <p:nvPr/>
        </p:nvSpPr>
        <p:spPr>
          <a:xfrm>
            <a:off x="289738" y="2446520"/>
            <a:ext cx="5997173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rgbClr val="003D69"/>
                </a:solidFill>
                <a:latin typeface="Gotham Bold"/>
                <a:cs typeface="Gotham Bold"/>
              </a:rPr>
              <a:t>spontaneous ad awareness increased by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665D72-7719-46D5-AC27-A3750E1C042C}"/>
              </a:ext>
            </a:extLst>
          </p:cNvPr>
          <p:cNvSpPr/>
          <p:nvPr/>
        </p:nvSpPr>
        <p:spPr>
          <a:xfrm>
            <a:off x="373448" y="6551365"/>
            <a:ext cx="1175617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 </a:t>
            </a: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  <a:hlinkClick r:id="rId5"/>
              </a:rPr>
              <a:t>The Moments of Truth </a:t>
            </a: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research study released March 2020. N= 280</a:t>
            </a:r>
          </a:p>
        </p:txBody>
      </p:sp>
      <p:pic>
        <p:nvPicPr>
          <p:cNvPr id="5" name="Picture 4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D787B442-8CE5-4101-BA8E-B955949DCB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6"/>
          <a:stretch/>
        </p:blipFill>
        <p:spPr>
          <a:xfrm>
            <a:off x="6432997" y="0"/>
            <a:ext cx="6127971" cy="6963960"/>
          </a:xfrm>
          <a:prstGeom prst="rect">
            <a:avLst/>
          </a:prstGeom>
        </p:spPr>
      </p:pic>
      <p:pic>
        <p:nvPicPr>
          <p:cNvPr id="3" name="Picture 2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8F33C216-96CB-494D-B638-2A082DEF53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8"/>
          <a:stretch/>
        </p:blipFill>
        <p:spPr>
          <a:xfrm>
            <a:off x="6432997" y="-32316"/>
            <a:ext cx="6127971" cy="6963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52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E38D1C-2685-4C8B-92B5-C59B64E7BF4F}"/>
              </a:ext>
            </a:extLst>
          </p:cNvPr>
          <p:cNvSpPr txBox="1">
            <a:spLocks/>
          </p:cNvSpPr>
          <p:nvPr/>
        </p:nvSpPr>
        <p:spPr>
          <a:xfrm>
            <a:off x="306411" y="2588278"/>
            <a:ext cx="5997173" cy="448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rgbClr val="003D69"/>
                </a:solidFill>
                <a:latin typeface="Gotham Bold"/>
                <a:cs typeface="Gotham Bold"/>
              </a:rPr>
              <a:t>the study showed sales increased by</a:t>
            </a: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7DE54-A994-47CA-866C-A98E2F8CB3B5}"/>
              </a:ext>
            </a:extLst>
          </p:cNvPr>
          <p:cNvSpPr/>
          <p:nvPr/>
        </p:nvSpPr>
        <p:spPr>
          <a:xfrm>
            <a:off x="306411" y="470523"/>
            <a:ext cx="6042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3200" dirty="0">
                <a:solidFill>
                  <a:srgbClr val="646260"/>
                </a:solidFill>
                <a:latin typeface="Gotham Bold" pitchFamily="50" charset="0"/>
                <a:cs typeface="Gotham Bold" pitchFamily="50" charset="0"/>
              </a:rPr>
              <a:t>Relevant content on DOOH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>
                <a:solidFill>
                  <a:srgbClr val="646260"/>
                </a:solidFill>
                <a:latin typeface="Gotham Bold" pitchFamily="50" charset="0"/>
                <a:cs typeface="Gotham Bold" pitchFamily="50" charset="0"/>
              </a:rPr>
              <a:t>drives consumer action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BF67A8-DD49-4771-9974-CB1476A2CD33}"/>
              </a:ext>
            </a:extLst>
          </p:cNvPr>
          <p:cNvSpPr txBox="1">
            <a:spLocks/>
          </p:cNvSpPr>
          <p:nvPr/>
        </p:nvSpPr>
        <p:spPr>
          <a:xfrm>
            <a:off x="402521" y="5009812"/>
            <a:ext cx="5165765" cy="1323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en-US" sz="2000" dirty="0">
              <a:solidFill>
                <a:srgbClr val="003D69"/>
              </a:solidFill>
              <a:latin typeface="Gotham Bold"/>
              <a:cs typeface="Gotham Bold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C8A823-7877-4EFE-862D-CB293E599B0A}"/>
              </a:ext>
            </a:extLst>
          </p:cNvPr>
          <p:cNvSpPr/>
          <p:nvPr/>
        </p:nvSpPr>
        <p:spPr>
          <a:xfrm>
            <a:off x="306411" y="2847370"/>
            <a:ext cx="5815712" cy="28984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66FF99"/>
                </a:solidFill>
                <a:latin typeface="Gotham Bold" pitchFamily="50" charset="0"/>
                <a:cs typeface="Gotham Bold" pitchFamily="50" charset="0"/>
              </a:rPr>
              <a:t>+</a:t>
            </a:r>
            <a:r>
              <a:rPr lang="en-US" sz="17000" b="1" dirty="0">
                <a:solidFill>
                  <a:srgbClr val="66FF99"/>
                </a:solidFill>
                <a:latin typeface="Gotham Bold" pitchFamily="50" charset="0"/>
                <a:cs typeface="Gotham Bold" pitchFamily="50" charset="0"/>
              </a:rPr>
              <a:t>16</a:t>
            </a:r>
            <a:r>
              <a:rPr kumimoji="0" lang="en-US" sz="12000" b="1" i="0" u="none" strike="noStrike" kern="1200" cap="none" spc="0" normalizeH="0" baseline="40000" noProof="0" dirty="0">
                <a:ln>
                  <a:noFill/>
                </a:ln>
                <a:solidFill>
                  <a:srgbClr val="66FF99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%</a:t>
            </a:r>
            <a:endParaRPr kumimoji="0" lang="en-AU" sz="12000" b="1" i="0" u="none" strike="noStrike" kern="1200" cap="none" spc="0" normalizeH="0" baseline="40000" noProof="0" dirty="0">
              <a:ln>
                <a:noFill/>
              </a:ln>
              <a:solidFill>
                <a:srgbClr val="66FF99"/>
              </a:solidFill>
              <a:effectLst/>
              <a:uLnTx/>
              <a:uFillTx/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FC88109-CFE3-4870-92C1-CD7B432BD0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53" y="-1"/>
            <a:ext cx="2581547" cy="1073923"/>
          </a:xfrm>
          <a:prstGeom prst="rect">
            <a:avLst/>
          </a:prstGeom>
        </p:spPr>
      </p:pic>
      <p:pic>
        <p:nvPicPr>
          <p:cNvPr id="3" name="Picture 2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71B094BD-E22F-4364-A802-21D72AF655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424" b="-191"/>
          <a:stretch/>
        </p:blipFill>
        <p:spPr>
          <a:xfrm>
            <a:off x="6484656" y="-800983"/>
            <a:ext cx="11989175" cy="80921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B1CE4B-2B1A-477C-A71D-469C894C4D1B}"/>
              </a:ext>
            </a:extLst>
          </p:cNvPr>
          <p:cNvSpPr/>
          <p:nvPr/>
        </p:nvSpPr>
        <p:spPr>
          <a:xfrm>
            <a:off x="381984" y="6589961"/>
            <a:ext cx="1175617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 </a:t>
            </a: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  <a:hlinkClick r:id="rId6"/>
              </a:rPr>
              <a:t>The Moments of Truth </a:t>
            </a:r>
            <a:r>
              <a:rPr lang="en-AU" sz="7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research study released March 2020. N= 280</a:t>
            </a:r>
          </a:p>
        </p:txBody>
      </p:sp>
      <p:pic>
        <p:nvPicPr>
          <p:cNvPr id="4" name="Picture 3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13354C97-78D7-41B6-BC20-EB073CF988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085" y="-800983"/>
            <a:ext cx="6528190" cy="8092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94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0333266-D825-4D4A-9BC3-4B350DAD3BE6}"/>
              </a:ext>
            </a:extLst>
          </p:cNvPr>
          <p:cNvSpPr txBox="1">
            <a:spLocks/>
          </p:cNvSpPr>
          <p:nvPr/>
        </p:nvSpPr>
        <p:spPr>
          <a:xfrm>
            <a:off x="375128" y="410432"/>
            <a:ext cx="8507615" cy="1258888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200" dirty="0">
                <a:solidFill>
                  <a:srgbClr val="646260"/>
                </a:solidFill>
                <a:latin typeface="Gotham Bold" pitchFamily="50" charset="0"/>
                <a:ea typeface="+mn-ea"/>
                <a:cs typeface="Gotham Bold" pitchFamily="50" charset="0"/>
              </a:rPr>
              <a:t>Increase the effectiveness of your DOOH campaign by showing </a:t>
            </a:r>
            <a:r>
              <a:rPr lang="en-AU" sz="3200" dirty="0">
                <a:solidFill>
                  <a:srgbClr val="646260"/>
                </a:solidFill>
                <a:latin typeface="Gotham Bold" pitchFamily="50" charset="0"/>
                <a:cs typeface="Gotham Bold" pitchFamily="50" charset="0"/>
              </a:rPr>
              <a:t>relevant content at the right moment</a:t>
            </a:r>
            <a:endParaRPr lang="en-AU" sz="3200" dirty="0">
              <a:solidFill>
                <a:srgbClr val="646260"/>
              </a:solidFill>
              <a:latin typeface="Gotham Bold" pitchFamily="50" charset="0"/>
              <a:ea typeface="+mn-ea"/>
              <a:cs typeface="Gotham Bold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EEEBCE-042F-44A6-A6CE-7EF070639BD2}"/>
              </a:ext>
            </a:extLst>
          </p:cNvPr>
          <p:cNvSpPr txBox="1"/>
          <p:nvPr/>
        </p:nvSpPr>
        <p:spPr>
          <a:xfrm>
            <a:off x="5775823" y="6052188"/>
            <a:ext cx="106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Time</a:t>
            </a:r>
            <a:endParaRPr lang="en-AU" sz="14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CB3DA7-F094-4C8A-9D23-2EB39F7FC3FC}"/>
              </a:ext>
            </a:extLst>
          </p:cNvPr>
          <p:cNvSpPr txBox="1"/>
          <p:nvPr/>
        </p:nvSpPr>
        <p:spPr>
          <a:xfrm>
            <a:off x="10593483" y="5163357"/>
            <a:ext cx="134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Weather</a:t>
            </a:r>
            <a:endParaRPr lang="en-AU" sz="1400" dirty="0">
              <a:solidFill>
                <a:schemeClr val="bg1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3B22D2-A8CC-415A-9CEB-AE595A0C1B7A}"/>
              </a:ext>
            </a:extLst>
          </p:cNvPr>
          <p:cNvSpPr/>
          <p:nvPr/>
        </p:nvSpPr>
        <p:spPr>
          <a:xfrm>
            <a:off x="326683" y="6593640"/>
            <a:ext cx="407034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Source:  </a:t>
            </a: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  <a:hlinkClick r:id="rId3"/>
              </a:rPr>
              <a:t>The Moments of Truth </a:t>
            </a:r>
            <a:r>
              <a:rPr lang="en-AU" sz="8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research study released March 2020. N= 280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329C4-BCC1-4E83-9B31-2D51E7133E60}"/>
              </a:ext>
            </a:extLst>
          </p:cNvPr>
          <p:cNvSpPr txBox="1"/>
          <p:nvPr/>
        </p:nvSpPr>
        <p:spPr>
          <a:xfrm>
            <a:off x="7369098" y="1960610"/>
            <a:ext cx="361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Gotham Bold" pitchFamily="50" charset="0"/>
                <a:cs typeface="Gotham Bold" pitchFamily="50" charset="0"/>
              </a:rPr>
              <a:t>Right moment </a:t>
            </a:r>
          </a:p>
          <a:p>
            <a:pPr algn="ctr"/>
            <a:r>
              <a:rPr lang="en-US" dirty="0">
                <a:solidFill>
                  <a:srgbClr val="003D69"/>
                </a:solidFill>
                <a:latin typeface="Gotham Bold" pitchFamily="50" charset="0"/>
                <a:cs typeface="Gotham Bold" pitchFamily="50" charset="0"/>
              </a:rPr>
              <a:t>either by time, or the day of the week</a:t>
            </a:r>
            <a:endParaRPr lang="en-AU" sz="2000" dirty="0">
              <a:solidFill>
                <a:srgbClr val="003D69"/>
              </a:solidFill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4" name="Picture 3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EB111F19-D918-4985-99C9-A340076B4B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8"/>
          <a:stretch/>
        </p:blipFill>
        <p:spPr>
          <a:xfrm>
            <a:off x="412790" y="2901887"/>
            <a:ext cx="5103888" cy="3519633"/>
          </a:xfrm>
          <a:prstGeom prst="rect">
            <a:avLst/>
          </a:prstGeom>
        </p:spPr>
      </p:pic>
      <p:pic>
        <p:nvPicPr>
          <p:cNvPr id="8" name="Picture 7" descr="A crowd of people in a room&#10;&#10;Description automatically generated">
            <a:extLst>
              <a:ext uri="{FF2B5EF4-FFF2-40B4-BE49-F238E27FC236}">
                <a16:creationId xmlns:a16="http://schemas.microsoft.com/office/drawing/2014/main" id="{81B31648-BE37-49B4-A740-5C01E28723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020" y="2901887"/>
            <a:ext cx="5103888" cy="35196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55ACDD5-D170-4AD8-B0F3-9FD9BDA9B455}"/>
              </a:ext>
            </a:extLst>
          </p:cNvPr>
          <p:cNvSpPr txBox="1"/>
          <p:nvPr/>
        </p:nvSpPr>
        <p:spPr>
          <a:xfrm>
            <a:off x="53584" y="1960610"/>
            <a:ext cx="578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Gotham Bold" pitchFamily="50" charset="0"/>
                <a:cs typeface="Gotham Bold" pitchFamily="50" charset="0"/>
              </a:rPr>
              <a:t>Relevant content </a:t>
            </a:r>
          </a:p>
          <a:p>
            <a:pPr algn="ctr"/>
            <a:r>
              <a:rPr lang="en-US" dirty="0">
                <a:solidFill>
                  <a:srgbClr val="003D69"/>
                </a:solidFill>
                <a:latin typeface="Gotham Bold" pitchFamily="50" charset="0"/>
                <a:cs typeface="Gotham Bold" pitchFamily="50" charset="0"/>
              </a:rPr>
              <a:t>based on the time, location, weather, </a:t>
            </a:r>
            <a:br>
              <a:rPr lang="en-US" dirty="0">
                <a:solidFill>
                  <a:srgbClr val="003D69"/>
                </a:solidFill>
                <a:latin typeface="Gotham Bold" pitchFamily="50" charset="0"/>
                <a:cs typeface="Gotham Bold" pitchFamily="50" charset="0"/>
              </a:rPr>
            </a:br>
            <a:r>
              <a:rPr lang="en-US" dirty="0">
                <a:solidFill>
                  <a:srgbClr val="003D69"/>
                </a:solidFill>
                <a:latin typeface="Gotham Bold" pitchFamily="50" charset="0"/>
                <a:cs typeface="Gotham Bold" pitchFamily="50" charset="0"/>
              </a:rPr>
              <a:t>or a real-time live update</a:t>
            </a:r>
            <a:endParaRPr lang="en-AU" dirty="0">
              <a:solidFill>
                <a:srgbClr val="003D69"/>
              </a:solidFill>
              <a:latin typeface="Gotham Bold" pitchFamily="50" charset="0"/>
              <a:cs typeface="Gotham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434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952B0-1909-40AF-8BBC-F4303BA6037F}"/>
              </a:ext>
            </a:extLst>
          </p:cNvPr>
          <p:cNvSpPr/>
          <p:nvPr/>
        </p:nvSpPr>
        <p:spPr>
          <a:xfrm>
            <a:off x="3144252" y="47659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</a:rPr>
              <a:t>More research and insights may be found at</a:t>
            </a:r>
            <a:r>
              <a:rPr lang="en-US" u="sng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Anatomy of Out of Home </a:t>
            </a:r>
            <a:endParaRPr lang="en-AU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8026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7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MA slides - basic Full expression logo">
  <a:themeElements>
    <a:clrScheme name="OMA Colours">
      <a:dk1>
        <a:srgbClr val="000000"/>
      </a:dk1>
      <a:lt1>
        <a:srgbClr val="FFFFFF"/>
      </a:lt1>
      <a:dk2>
        <a:srgbClr val="55504C"/>
      </a:dk2>
      <a:lt2>
        <a:srgbClr val="DCD9B6"/>
      </a:lt2>
      <a:accent1>
        <a:srgbClr val="28BFD7"/>
      </a:accent1>
      <a:accent2>
        <a:srgbClr val="27AC4E"/>
      </a:accent2>
      <a:accent3>
        <a:srgbClr val="F05523"/>
      </a:accent3>
      <a:accent4>
        <a:srgbClr val="EE59A0"/>
      </a:accent4>
      <a:accent5>
        <a:srgbClr val="D22229"/>
      </a:accent5>
      <a:accent6>
        <a:srgbClr val="440146"/>
      </a:accent6>
      <a:hlink>
        <a:srgbClr val="063C68"/>
      </a:hlink>
      <a:folHlink>
        <a:srgbClr val="55504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A_Template_v4" id="{A560E57B-FE9A-BE47-8DE7-DD05872249A9}" vid="{E7410C1A-13D2-5E41-BA3F-2D2C683BA6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13171</TotalTime>
  <Words>366</Words>
  <Application>Microsoft Office PowerPoint</Application>
  <PresentationFormat>Widescreen</PresentationFormat>
  <Paragraphs>52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Gotham Bold</vt:lpstr>
      <vt:lpstr>Gotham Book</vt:lpstr>
      <vt:lpstr>Gotham Medium</vt:lpstr>
      <vt:lpstr>1_OMA slides - basic Full expression logo</vt:lpstr>
      <vt:lpstr>CONTEXT INCREASES CAMPAIGN EFFECTIVENESS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Dance</dc:creator>
  <cp:lastModifiedBy>Emma Ward</cp:lastModifiedBy>
  <cp:revision>390</cp:revision>
  <cp:lastPrinted>2019-01-28T22:31:37Z</cp:lastPrinted>
  <dcterms:created xsi:type="dcterms:W3CDTF">2018-11-28T03:58:55Z</dcterms:created>
  <dcterms:modified xsi:type="dcterms:W3CDTF">2020-05-28T01:38:11Z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BE7F29AC-A2B5-4363-90E8-25D8BE51E54F</vt:lpwstr>
  </property>
  <property fmtid="{D5CDD505-2E9C-101B-9397-08002B2CF9AE}" pid="3" name="ArticulatePath">
    <vt:lpwstr>GenZYX</vt:lpwstr>
  </property>
</Properties>
</file>