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343" r:id="rId2"/>
    <p:sldId id="867" r:id="rId3"/>
    <p:sldId id="874" r:id="rId4"/>
    <p:sldId id="875" r:id="rId5"/>
    <p:sldId id="297" r:id="rId6"/>
    <p:sldId id="876" r:id="rId7"/>
    <p:sldId id="877" r:id="rId8"/>
    <p:sldId id="865" r:id="rId9"/>
    <p:sldId id="868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8FA2"/>
    <a:srgbClr val="003D69"/>
    <a:srgbClr val="99CCFF"/>
    <a:srgbClr val="CC99FF"/>
    <a:srgbClr val="CCCCFF"/>
    <a:srgbClr val="FFCC66"/>
    <a:srgbClr val="F19B79"/>
    <a:srgbClr val="F99707"/>
    <a:srgbClr val="EFB87B"/>
    <a:srgbClr val="F2E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3" autoAdjust="0"/>
    <p:restoredTop sz="96374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78" y="10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37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036686-C3B7-F646-A730-332E518D0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E2661-0A28-2B4F-B53D-C4EB241344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011D1-4DAC-5E41-B814-278876A048E6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C27B6-A72C-0C49-A86D-667D5DA03C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8EA07-C3F6-3746-A9AA-81E50FF6F2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FEC94-71BF-4B43-BFE6-4E9F7F05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DF1D4-9FD9-0742-AEFA-26ADAE7E25C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8794D-72FC-8A48-A509-F61C0F60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8794D-72FC-8A48-A509-F61C0F60DC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9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8794D-72FC-8A48-A509-F61C0F60DC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8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8794D-72FC-8A48-A509-F61C0F60DC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3867-8D40-0F47-AF69-8A4B050DB603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874713" y="441325"/>
            <a:ext cx="3827916" cy="2882446"/>
          </a:xfrm>
        </p:spPr>
        <p:txBody>
          <a:bodyPr anchor="b">
            <a:normAutofit/>
          </a:bodyPr>
          <a:lstStyle>
            <a:lvl1pPr algn="l">
              <a:defRPr sz="4000" b="1" i="0">
                <a:latin typeface="Gotham Bold" panose="02000604030000020004" pitchFamily="2" charset="0"/>
              </a:defRPr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9F660-8852-B344-BDE0-D30C3DCD9A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74713" y="3802742"/>
            <a:ext cx="3827916" cy="145505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latin typeface="Gotham Medium" panose="0200060403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7241D2-6220-3C4B-AF57-9B0F5CD52A88}"/>
              </a:ext>
            </a:extLst>
          </p:cNvPr>
          <p:cNvCxnSpPr>
            <a:cxnSpLocks/>
          </p:cNvCxnSpPr>
          <p:nvPr userDrawn="1"/>
        </p:nvCxnSpPr>
        <p:spPr>
          <a:xfrm>
            <a:off x="874713" y="3541486"/>
            <a:ext cx="2216445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68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 panel -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34CC-AF08-0948-9A92-E493A04159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83AD0-19C2-7B4E-8DC6-BE6E2F08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EF103-C21D-F842-A275-86D528B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65331-24B9-BC48-BFFC-1B3228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F25158-D1EC-F348-9011-51D907DBC9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1989138"/>
            <a:ext cx="10442575" cy="4140199"/>
          </a:xfrm>
        </p:spPr>
        <p:txBody>
          <a:bodyPr numCol="2" spcCol="540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 b="0" i="0">
                <a:latin typeface="Gotham Book" panose="02000604040000020004" pitchFamily="2" charset="0"/>
              </a:defRPr>
            </a:lvl1pPr>
            <a:lvl2pPr marL="45720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en-US" dirty="0"/>
              <a:t>Bullets 2 column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413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ext panel - 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34CC-AF08-0948-9A92-E493A04159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83AD0-19C2-7B4E-8DC6-BE6E2F08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EF103-C21D-F842-A275-86D528B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65331-24B9-BC48-BFFC-1B3228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F25158-D1EC-F348-9011-51D907DBC953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874713" y="1989138"/>
            <a:ext cx="10442575" cy="4140352"/>
          </a:xfrm>
        </p:spPr>
        <p:txBody>
          <a:bodyPr numCol="3" spcCol="360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 b="0" i="0">
                <a:latin typeface="Gotham Book" panose="02000604040000020004" pitchFamily="2" charset="0"/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2pPr>
            <a:lvl3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3pPr>
            <a:lvl4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4pPr>
            <a:lvl5pPr marL="0" indent="0" fontAlgn="t" latinLnBrk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5pPr>
          </a:lstStyle>
          <a:p>
            <a:pPr lvl="0"/>
            <a:r>
              <a:rPr lang="en-US" dirty="0"/>
              <a:t>3column text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92758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5C2F5-2DB6-CA4A-B1B4-68144D94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F97FA9-32CB-FF48-87E7-B71AA7C29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2BA41-6C69-3549-A671-C9530E6B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14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371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rof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B657C475-6F3A-104C-A725-9B843B582855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874713" y="1989138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B4757160-F5C8-8E46-A6C7-0BDC39BA4C7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74713" y="4016306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8" name="Title 37">
            <a:extLst>
              <a:ext uri="{FF2B5EF4-FFF2-40B4-BE49-F238E27FC236}">
                <a16:creationId xmlns:a16="http://schemas.microsoft.com/office/drawing/2014/main" id="{35CCE8D0-1962-9D43-8E05-CE4B9066F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2" y="333375"/>
            <a:ext cx="7029025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5A09DFDE-9B92-B74A-AFCD-C07794076DAD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2617404" y="1989137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7" name="Content Placeholder 31">
            <a:extLst>
              <a:ext uri="{FF2B5EF4-FFF2-40B4-BE49-F238E27FC236}">
                <a16:creationId xmlns:a16="http://schemas.microsoft.com/office/drawing/2014/main" id="{D29A61BA-FF09-0948-98EB-B422E478C93D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617404" y="4016305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04DA7536-213F-184C-8A62-F79E5425ED0B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360095" y="1989137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9" name="Content Placeholder 31">
            <a:extLst>
              <a:ext uri="{FF2B5EF4-FFF2-40B4-BE49-F238E27FC236}">
                <a16:creationId xmlns:a16="http://schemas.microsoft.com/office/drawing/2014/main" id="{1CE479B5-B321-2142-9ABD-CD8A19DA64A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360095" y="4016305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3B7CB02B-E3FD-8442-9BF5-22DA77BFA63E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02786" y="1989138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1" name="Content Placeholder 31">
            <a:extLst>
              <a:ext uri="{FF2B5EF4-FFF2-40B4-BE49-F238E27FC236}">
                <a16:creationId xmlns:a16="http://schemas.microsoft.com/office/drawing/2014/main" id="{994A6C7A-7B2F-7043-A3C7-53557D599554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102786" y="4016306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CD6BD9C8-748D-CC4C-B93B-A500121AF3C5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7845477" y="1989137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3" name="Content Placeholder 31">
            <a:extLst>
              <a:ext uri="{FF2B5EF4-FFF2-40B4-BE49-F238E27FC236}">
                <a16:creationId xmlns:a16="http://schemas.microsoft.com/office/drawing/2014/main" id="{047EDC1C-F43A-7C40-84D9-642C597CB5F9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7845477" y="4016304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93CBA220-714E-437D-AC8F-D93B7A33351D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9588168" y="1981254"/>
            <a:ext cx="1549130" cy="1882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4" name="Content Placeholder 31">
            <a:extLst>
              <a:ext uri="{FF2B5EF4-FFF2-40B4-BE49-F238E27FC236}">
                <a16:creationId xmlns:a16="http://schemas.microsoft.com/office/drawing/2014/main" id="{829AE1FE-6C9C-4429-8AA0-58A91904A184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9588168" y="4008421"/>
            <a:ext cx="1549130" cy="211303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/>
            </a:lvl1pPr>
            <a:lvl2pPr marL="0" indent="0">
              <a:lnSpc>
                <a:spcPct val="100000"/>
              </a:lnSpc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59150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- quot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9E263F0-3953-A545-AA32-C828AECFF061}"/>
              </a:ext>
            </a:extLst>
          </p:cNvPr>
          <p:cNvSpPr/>
          <p:nvPr userDrawn="1"/>
        </p:nvSpPr>
        <p:spPr>
          <a:xfrm>
            <a:off x="0" y="0"/>
            <a:ext cx="6096000" cy="6864006"/>
          </a:xfrm>
          <a:prstGeom prst="rect">
            <a:avLst/>
          </a:prstGeom>
          <a:solidFill>
            <a:srgbClr val="20AA4D"/>
          </a:solidFill>
          <a:ln w="28575">
            <a:solidFill>
              <a:srgbClr val="5AAA6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F55CC21B-D91F-C045-9F94-C3B3878324B0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6095994" y="-6005"/>
            <a:ext cx="6096007" cy="6864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9" rIns="91439">
            <a:noAutofit/>
          </a:bodyPr>
          <a:lstStyle>
            <a:lvl1pPr marL="0" marR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FC0E8D9A-4DAA-994E-98EC-27890AD73981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001863" y="638504"/>
            <a:ext cx="3999507" cy="55494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SzTx/>
              <a:buFontTx/>
              <a:buNone/>
              <a:defRPr sz="2400" b="0" i="0">
                <a:solidFill>
                  <a:srgbClr val="FFFFFF"/>
                </a:solidFill>
                <a:latin typeface="Gotham Book" panose="02000604040000020004" pitchFamily="2" charset="0"/>
                <a:ea typeface="Gotham Book" panose="02000604040000020004" pitchFamily="2" charset="0"/>
                <a:cs typeface="Gotham Book" panose="02000604040000020004" pitchFamily="2" charset="0"/>
                <a:sym typeface="Gotham Medium"/>
              </a:defRPr>
            </a:lvl1pPr>
            <a:lvl2pPr marL="653142" indent="-195942" algn="ctr">
              <a:lnSpc>
                <a:spcPct val="130000"/>
              </a:lnSpc>
              <a:spcBef>
                <a:spcPts val="0"/>
              </a:spcBef>
              <a:buFontTx/>
              <a:defRPr sz="120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lvl2pPr>
            <a:lvl3pPr marL="1143000" indent="-228600" algn="ctr">
              <a:lnSpc>
                <a:spcPct val="130000"/>
              </a:lnSpc>
              <a:spcBef>
                <a:spcPts val="0"/>
              </a:spcBef>
              <a:buFontTx/>
              <a:defRPr sz="120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lvl3pPr>
            <a:lvl4pPr marL="1620981" indent="-249381" algn="ctr">
              <a:lnSpc>
                <a:spcPct val="130000"/>
              </a:lnSpc>
              <a:spcBef>
                <a:spcPts val="0"/>
              </a:spcBef>
              <a:buFontTx/>
              <a:defRPr sz="120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lvl4pPr>
            <a:lvl5pPr marL="2078181" indent="-249381" algn="ctr">
              <a:lnSpc>
                <a:spcPct val="130000"/>
              </a:lnSpc>
              <a:spcBef>
                <a:spcPts val="0"/>
              </a:spcBef>
              <a:buFontTx/>
              <a:defRPr sz="120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lvl5pPr>
          </a:lstStyle>
          <a:p>
            <a:r>
              <a:rPr lang="en-AU" dirty="0"/>
              <a:t>Click to add text/quote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8649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-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FE9D7BBA-8DAA-6649-BF93-74DCCEB02FF9}"/>
              </a:ext>
            </a:extLst>
          </p:cNvPr>
          <p:cNvSpPr>
            <a:spLocks noGrp="1"/>
          </p:cNvSpPr>
          <p:nvPr>
            <p:ph type="pic" sz="half" idx="14" hasCustomPrompt="1"/>
          </p:nvPr>
        </p:nvSpPr>
        <p:spPr>
          <a:xfrm>
            <a:off x="709880" y="-1"/>
            <a:ext cx="4876800" cy="61293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9" rIns="91439">
            <a:noAutofit/>
          </a:bodyPr>
          <a:lstStyle>
            <a:lvl1pPr marL="228600" marR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4083FA-47F8-3048-BB5E-E2A602B837B8}"/>
              </a:ext>
            </a:extLst>
          </p:cNvPr>
          <p:cNvSpPr/>
          <p:nvPr userDrawn="1"/>
        </p:nvSpPr>
        <p:spPr>
          <a:xfrm>
            <a:off x="7682755" y="3067662"/>
            <a:ext cx="1855693" cy="107578"/>
          </a:xfrm>
          <a:prstGeom prst="rect">
            <a:avLst/>
          </a:prstGeom>
          <a:solidFill>
            <a:srgbClr val="55504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defRPr sz="12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Gotham"/>
              </a:defRPr>
            </a:pP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9CF103C5-CF9C-9543-83AE-CAA5933762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48425" y="3436938"/>
            <a:ext cx="4324350" cy="26924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49D89120-2056-774E-B0AF-5FFA2A46025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48425" y="2020888"/>
            <a:ext cx="4324350" cy="898525"/>
          </a:xfrm>
        </p:spPr>
        <p:txBody>
          <a:bodyPr anchor="b">
            <a:normAutofit/>
          </a:bodyPr>
          <a:lstStyle>
            <a:lvl1pPr marL="0" indent="0" algn="ctr">
              <a:buFontTx/>
              <a:buNone/>
              <a:defRPr sz="3200" b="1" i="0">
                <a:solidFill>
                  <a:schemeClr val="accent2"/>
                </a:solidFill>
                <a:latin typeface="Gotham Bold" panose="02000604030000020004" pitchFamily="2" charset="0"/>
              </a:defRPr>
            </a:lvl1pPr>
          </a:lstStyle>
          <a:p>
            <a:pPr lvl="0"/>
            <a:r>
              <a:rPr lang="en-US" dirty="0"/>
              <a:t>Click to edit Edit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1883E53-7589-214D-A17E-AFFA1986CF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48425" y="1564601"/>
            <a:ext cx="4324350" cy="325438"/>
          </a:xfrm>
        </p:spPr>
        <p:txBody>
          <a:bodyPr anchor="b"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8098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F55CC21B-D91F-C045-9F94-C3B3878324B0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12192000" cy="6864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9" rIns="91439">
            <a:noAutofit/>
          </a:bodyPr>
          <a:lstStyle>
            <a:lvl1pPr marL="0" marR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2983183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F55CC21B-D91F-C045-9F94-C3B3878324B0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12192000" cy="68640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9" rIns="91439">
            <a:noAutofit/>
          </a:bodyPr>
          <a:lstStyle>
            <a:lvl1pPr marL="0" marR="0" indent="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2D078-24C4-F140-AEF7-E7E7ACC5A832}"/>
              </a:ext>
            </a:extLst>
          </p:cNvPr>
          <p:cNvSpPr/>
          <p:nvPr userDrawn="1"/>
        </p:nvSpPr>
        <p:spPr>
          <a:xfrm>
            <a:off x="0" y="-6006"/>
            <a:ext cx="12192001" cy="6864006"/>
          </a:xfrm>
          <a:prstGeom prst="rect">
            <a:avLst/>
          </a:prstGeom>
          <a:solidFill>
            <a:schemeClr val="accent2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5FA410E-608D-934D-AE9F-64DA39FF103B}"/>
              </a:ext>
            </a:extLst>
          </p:cNvPr>
          <p:cNvSpPr txBox="1">
            <a:spLocks/>
          </p:cNvSpPr>
          <p:nvPr userDrawn="1"/>
        </p:nvSpPr>
        <p:spPr>
          <a:xfrm>
            <a:off x="874712" y="3068638"/>
            <a:ext cx="8101013" cy="1493837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2"/>
                </a:solidFill>
                <a:latin typeface="Gotham Bold" panose="02000604030000020004" pitchFamily="2" charset="0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bg1"/>
                </a:solidFill>
              </a:rPr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332857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-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1B8C1E1-D2B3-A94C-B660-8D901A3F85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686985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611C55D-8660-EF4F-9F89-4121C39C99E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4713" y="1989137"/>
            <a:ext cx="5124132" cy="413269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591B5272-194D-ED42-B4A0-D64ECA5B8B7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01105" y="1989137"/>
            <a:ext cx="5195569" cy="413269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81543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7357963-143F-AA4D-928D-0AB82C1364C8}"/>
              </a:ext>
            </a:extLst>
          </p:cNvPr>
          <p:cNvSpPr/>
          <p:nvPr userDrawn="1"/>
        </p:nvSpPr>
        <p:spPr>
          <a:xfrm>
            <a:off x="442913" y="0"/>
            <a:ext cx="4259716" cy="5022056"/>
          </a:xfrm>
          <a:prstGeom prst="rect">
            <a:avLst/>
          </a:prstGeom>
          <a:solidFill>
            <a:schemeClr val="accent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F43867-8D40-0F47-AF69-8A4B050DB603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874713" y="441325"/>
            <a:ext cx="3594048" cy="2882446"/>
          </a:xfrm>
        </p:spPr>
        <p:txBody>
          <a:bodyPr anchor="b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Gotham Bold" panose="02000604030000020004" pitchFamily="2" charset="0"/>
              </a:defRPr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9F660-8852-B344-BDE0-D30C3DCD9A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74713" y="3802743"/>
            <a:ext cx="3594048" cy="1219314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Gotham Medium" panose="0200060403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47102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 disp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B897422-0615-194F-909B-82FE4004B9F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95324" y="1736725"/>
            <a:ext cx="5562257" cy="438510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A1C527E-7F12-AD49-8F7E-D10E8192FE25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9012238" y="1736724"/>
            <a:ext cx="2484438" cy="214225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640A345C-05A4-824E-8736-711852D1DA49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012239" y="3979581"/>
            <a:ext cx="2484436" cy="2142249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BD63C19B-569F-6E46-9314-38F6281CBAEC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6392689" y="1736724"/>
            <a:ext cx="2484438" cy="214225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EECD908E-CEC6-5447-96B0-C5C0554F1894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392690" y="3979581"/>
            <a:ext cx="2484436" cy="2142249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79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">
            <a:extLst>
              <a:ext uri="{FF2B5EF4-FFF2-40B4-BE49-F238E27FC236}">
                <a16:creationId xmlns:a16="http://schemas.microsoft.com/office/drawing/2014/main" id="{584C4A4A-07BE-3544-A349-7DED7EBD598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12313" y="0"/>
            <a:ext cx="56796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8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6BD04C22-565E-E243-9968-1D3BBF353A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4" y="333375"/>
            <a:ext cx="480125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3272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icture Placeholder 3">
            <a:extLst>
              <a:ext uri="{FF2B5EF4-FFF2-40B4-BE49-F238E27FC236}">
                <a16:creationId xmlns:a16="http://schemas.microsoft.com/office/drawing/2014/main" id="{E43BD0BB-A316-8F46-A81C-A58E8D472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22633" y="0"/>
            <a:ext cx="4178417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1A8620A-33A9-F347-A3D6-22E37AB92385}"/>
              </a:ext>
            </a:extLst>
          </p:cNvPr>
          <p:cNvSpPr txBox="1"/>
          <p:nvPr userDrawn="1"/>
        </p:nvSpPr>
        <p:spPr>
          <a:xfrm>
            <a:off x="9334503" y="2225610"/>
            <a:ext cx="2341560" cy="85132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Therefore always free from repetition, injected </a:t>
            </a:r>
            <a:r>
              <a:rPr lang="en-US" sz="1000" b="0" i="0" dirty="0" err="1">
                <a:solidFill>
                  <a:schemeClr val="accent2"/>
                </a:solidFill>
                <a:latin typeface="Gotham Book" panose="02000604040000020004" pitchFamily="2" charset="0"/>
              </a:rPr>
              <a:t>humour</a:t>
            </a:r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,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2415A98-4A85-DE41-8608-1DBE02BF26CB}"/>
              </a:ext>
            </a:extLst>
          </p:cNvPr>
          <p:cNvSpPr txBox="1"/>
          <p:nvPr userDrawn="1"/>
        </p:nvSpPr>
        <p:spPr>
          <a:xfrm>
            <a:off x="9334500" y="1920049"/>
            <a:ext cx="1996672" cy="305561"/>
          </a:xfrm>
          <a:prstGeom prst="rect">
            <a:avLst/>
          </a:prstGeom>
          <a:noFill/>
        </p:spPr>
        <p:txBody>
          <a:bodyPr wrap="square" lIns="0" rIns="0" bIns="0" rtlCol="0" anchor="t">
            <a:noAutofit/>
          </a:bodyPr>
          <a:lstStyle/>
          <a:p>
            <a:r>
              <a:rPr lang="en-GB" sz="1200" b="1" i="0" dirty="0">
                <a:solidFill>
                  <a:schemeClr val="accent2"/>
                </a:solidFill>
                <a:latin typeface="Gotham Bold" panose="02000604030000020004" pitchFamily="2" charset="0"/>
              </a:rPr>
              <a:t>POINT 01</a:t>
            </a:r>
            <a:endParaRPr lang="th-TH" sz="1200" b="1" i="0" dirty="0">
              <a:solidFill>
                <a:schemeClr val="accent2"/>
              </a:solidFill>
              <a:latin typeface="Gotham Bold" panose="02000604030000020004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852372-AAB0-1343-91E6-356D3B28F6F7}"/>
              </a:ext>
            </a:extLst>
          </p:cNvPr>
          <p:cNvSpPr txBox="1"/>
          <p:nvPr userDrawn="1"/>
        </p:nvSpPr>
        <p:spPr>
          <a:xfrm>
            <a:off x="9334503" y="3387816"/>
            <a:ext cx="2341560" cy="85132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Therefore always free from repetition, injected </a:t>
            </a:r>
            <a:r>
              <a:rPr lang="en-US" sz="1000" b="0" i="0" dirty="0" err="1">
                <a:solidFill>
                  <a:schemeClr val="accent2"/>
                </a:solidFill>
                <a:latin typeface="Gotham Book" panose="02000604040000020004" pitchFamily="2" charset="0"/>
              </a:rPr>
              <a:t>humour</a:t>
            </a:r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,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94691-52E9-4D4E-8FCA-152FF9BD40CE}"/>
              </a:ext>
            </a:extLst>
          </p:cNvPr>
          <p:cNvSpPr txBox="1"/>
          <p:nvPr userDrawn="1"/>
        </p:nvSpPr>
        <p:spPr>
          <a:xfrm>
            <a:off x="9334500" y="3082255"/>
            <a:ext cx="1996672" cy="305561"/>
          </a:xfrm>
          <a:prstGeom prst="rect">
            <a:avLst/>
          </a:prstGeom>
          <a:noFill/>
        </p:spPr>
        <p:txBody>
          <a:bodyPr wrap="square" lIns="0" rIns="0" bIns="0" rtlCol="0" anchor="t">
            <a:noAutofit/>
          </a:bodyPr>
          <a:lstStyle/>
          <a:p>
            <a:r>
              <a:rPr lang="en-GB" sz="1200" b="1" i="0" dirty="0">
                <a:solidFill>
                  <a:schemeClr val="accent2"/>
                </a:solidFill>
                <a:latin typeface="Gotham Bold" panose="02000604030000020004" pitchFamily="2" charset="0"/>
              </a:rPr>
              <a:t>POINT 01</a:t>
            </a:r>
            <a:endParaRPr lang="th-TH" sz="1200" b="1" i="0" dirty="0">
              <a:solidFill>
                <a:schemeClr val="accent2"/>
              </a:solidFill>
              <a:latin typeface="Gotham Bold" panose="02000604030000020004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C2A2EC-919E-BF44-BAB2-D5F657B72ACC}"/>
              </a:ext>
            </a:extLst>
          </p:cNvPr>
          <p:cNvSpPr txBox="1"/>
          <p:nvPr userDrawn="1"/>
        </p:nvSpPr>
        <p:spPr>
          <a:xfrm>
            <a:off x="9334503" y="4521833"/>
            <a:ext cx="2341560" cy="85132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Therefore always free from repetition, injected </a:t>
            </a:r>
            <a:r>
              <a:rPr lang="en-US" sz="1000" b="0" i="0" dirty="0" err="1">
                <a:solidFill>
                  <a:schemeClr val="accent2"/>
                </a:solidFill>
                <a:latin typeface="Gotham Book" panose="02000604040000020004" pitchFamily="2" charset="0"/>
              </a:rPr>
              <a:t>humour</a:t>
            </a:r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,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7ECB00A-5CA1-384C-87C6-61BF6ACDC93C}"/>
              </a:ext>
            </a:extLst>
          </p:cNvPr>
          <p:cNvSpPr txBox="1"/>
          <p:nvPr userDrawn="1"/>
        </p:nvSpPr>
        <p:spPr>
          <a:xfrm>
            <a:off x="9334500" y="4216272"/>
            <a:ext cx="1996672" cy="305561"/>
          </a:xfrm>
          <a:prstGeom prst="rect">
            <a:avLst/>
          </a:prstGeom>
          <a:noFill/>
        </p:spPr>
        <p:txBody>
          <a:bodyPr wrap="square" lIns="0" rIns="0" bIns="0" rtlCol="0" anchor="t">
            <a:noAutofit/>
          </a:bodyPr>
          <a:lstStyle/>
          <a:p>
            <a:r>
              <a:rPr lang="en-GB" sz="1200" b="1" i="0" dirty="0">
                <a:solidFill>
                  <a:schemeClr val="accent2"/>
                </a:solidFill>
                <a:latin typeface="Gotham Bold" panose="02000604030000020004" pitchFamily="2" charset="0"/>
              </a:rPr>
              <a:t>POINT 01</a:t>
            </a:r>
            <a:endParaRPr lang="th-TH" sz="1200" b="1" i="0" dirty="0">
              <a:solidFill>
                <a:schemeClr val="accent2"/>
              </a:solidFill>
              <a:latin typeface="Gotham Bold" panose="02000604030000020004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2624736-9561-0447-B7EC-3C972D607C77}"/>
              </a:ext>
            </a:extLst>
          </p:cNvPr>
          <p:cNvSpPr txBox="1"/>
          <p:nvPr userDrawn="1"/>
        </p:nvSpPr>
        <p:spPr>
          <a:xfrm>
            <a:off x="9334503" y="5657200"/>
            <a:ext cx="2341560" cy="85132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Therefore always free from repetition, injected </a:t>
            </a:r>
            <a:r>
              <a:rPr lang="en-US" sz="1000" b="0" i="0" dirty="0" err="1">
                <a:solidFill>
                  <a:schemeClr val="accent2"/>
                </a:solidFill>
                <a:latin typeface="Gotham Book" panose="02000604040000020004" pitchFamily="2" charset="0"/>
              </a:rPr>
              <a:t>humour</a:t>
            </a:r>
            <a:r>
              <a:rPr lang="en-US" sz="1000" b="0" i="0" dirty="0">
                <a:solidFill>
                  <a:schemeClr val="accent2"/>
                </a:solidFill>
                <a:latin typeface="Gotham Book" panose="02000604040000020004" pitchFamily="2" charset="0"/>
              </a:rPr>
              <a:t>,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DDCD765-225B-4443-8D6A-931E20F754DF}"/>
              </a:ext>
            </a:extLst>
          </p:cNvPr>
          <p:cNvSpPr txBox="1"/>
          <p:nvPr userDrawn="1"/>
        </p:nvSpPr>
        <p:spPr>
          <a:xfrm>
            <a:off x="9334500" y="5351639"/>
            <a:ext cx="1996672" cy="305561"/>
          </a:xfrm>
          <a:prstGeom prst="rect">
            <a:avLst/>
          </a:prstGeom>
          <a:noFill/>
        </p:spPr>
        <p:txBody>
          <a:bodyPr wrap="square" lIns="0" rIns="0" bIns="0" rtlCol="0" anchor="t">
            <a:noAutofit/>
          </a:bodyPr>
          <a:lstStyle/>
          <a:p>
            <a:r>
              <a:rPr lang="en-GB" sz="1200" b="1" i="0" dirty="0">
                <a:solidFill>
                  <a:schemeClr val="accent2"/>
                </a:solidFill>
                <a:latin typeface="Gotham Bold" panose="02000604030000020004" pitchFamily="2" charset="0"/>
              </a:rPr>
              <a:t>POINT 01</a:t>
            </a:r>
            <a:endParaRPr lang="th-TH" sz="1200" b="1" i="0" dirty="0">
              <a:solidFill>
                <a:schemeClr val="accent2"/>
              </a:solidFill>
              <a:latin typeface="Gotham Bold" panose="02000604030000020004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0B9D56F-CA81-8A41-84E9-35FA26C083ED}"/>
              </a:ext>
            </a:extLst>
          </p:cNvPr>
          <p:cNvSpPr/>
          <p:nvPr userDrawn="1"/>
        </p:nvSpPr>
        <p:spPr>
          <a:xfrm>
            <a:off x="874713" y="3179599"/>
            <a:ext cx="1855693" cy="107578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45719" tIns="36000" rIns="45719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defRPr sz="12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Gotham"/>
              </a:defRPr>
            </a:pPr>
            <a:endParaRPr sz="120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882C4-DCF2-DE40-9691-E0937F428D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4713" y="3627438"/>
            <a:ext cx="3021012" cy="27289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  <a:lvl2pPr marL="144463" indent="0">
              <a:buFontTx/>
              <a:buNone/>
              <a:tabLst/>
              <a:defRPr sz="1400"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75696-92DA-524D-89AA-C23314B6D4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4713" y="948234"/>
            <a:ext cx="3021012" cy="560387"/>
          </a:xfrm>
        </p:spPr>
        <p:txBody>
          <a:bodyPr anchor="b"/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 sz="1400"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DDA2AF-9005-284F-A8BA-D21C5CBA18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4713" y="1673225"/>
            <a:ext cx="3021012" cy="140335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3200" b="1" i="0">
                <a:solidFill>
                  <a:schemeClr val="accent2"/>
                </a:solidFill>
                <a:latin typeface="Gotham Bold" panose="02000604030000020004" pitchFamily="2" charset="0"/>
              </a:defRPr>
            </a:lvl1pPr>
          </a:lstStyle>
          <a:p>
            <a:pPr lvl="0"/>
            <a:r>
              <a:rPr lang="en-US" dirty="0"/>
              <a:t>Click to edit </a:t>
            </a:r>
            <a:r>
              <a:rPr lang="en-US" dirty="0" err="1"/>
              <a:t>Headiing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8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ECCEDE-DCD5-5C49-8ECC-B2EF7103F2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6390959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FEBB79D-267F-7642-BA6A-59A5B02F1D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55BB531-2FAD-994F-A2E3-7CB299C080E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874713" y="1989138"/>
            <a:ext cx="3256355" cy="41254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78ABDFBA-5710-AB4A-BA25-92E36B540A2C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557516" y="1989138"/>
            <a:ext cx="3256355" cy="41254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08B8689C-37A6-944B-8BD8-2729F9D6340D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8240319" y="1989138"/>
            <a:ext cx="3256355" cy="41254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1074646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mage clu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B897422-0615-194F-909B-82FE4004B9F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95325" y="579863"/>
            <a:ext cx="5316264" cy="569808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 b="0" i="0">
                <a:latin typeface="Gotham Book" panose="02000604040000020004" pitchFamily="2" charset="0"/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944794DA-9AB5-EB4A-BCF6-0258CFBFEB1E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6245816" y="579863"/>
            <a:ext cx="5250858" cy="326484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D23B8686-A814-B444-B9A9-1EBC80BD15C7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9003473" y="4047893"/>
            <a:ext cx="2493202" cy="22300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8B6E1EA7-42FB-7C47-9C8B-8B79464AB987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245816" y="4047893"/>
            <a:ext cx="2523430" cy="22300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>
                <a:latin typeface="Gotham Book" panose="02000604040000020004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76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luster and heading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6B1116-4E2E-7540-8B2A-1108EED1AFB6}"/>
              </a:ext>
            </a:extLst>
          </p:cNvPr>
          <p:cNvSpPr/>
          <p:nvPr userDrawn="1"/>
        </p:nvSpPr>
        <p:spPr>
          <a:xfrm>
            <a:off x="5332957" y="2085143"/>
            <a:ext cx="1816928" cy="1594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5952ED-1CC2-C345-9902-6E4B62F53C67}"/>
              </a:ext>
            </a:extLst>
          </p:cNvPr>
          <p:cNvSpPr/>
          <p:nvPr userDrawn="1"/>
        </p:nvSpPr>
        <p:spPr>
          <a:xfrm>
            <a:off x="7326482" y="2085143"/>
            <a:ext cx="4170193" cy="4050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C02E7E-38EF-9C4D-BB52-D150D8A1C748}"/>
              </a:ext>
            </a:extLst>
          </p:cNvPr>
          <p:cNvSpPr/>
          <p:nvPr userDrawn="1"/>
        </p:nvSpPr>
        <p:spPr>
          <a:xfrm>
            <a:off x="7514049" y="4127833"/>
            <a:ext cx="1855692" cy="107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th-TH" sz="2800">
              <a:solidFill>
                <a:schemeClr val="accent1"/>
              </a:solidFill>
            </a:endParaRP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DEA781BF-AAAE-284B-92E1-67BBDDCCEE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14049" y="4456005"/>
            <a:ext cx="3622264" cy="1507474"/>
          </a:xfrm>
        </p:spPr>
        <p:txBody>
          <a:bodyPr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here</a:t>
            </a:r>
            <a:endParaRPr lang="th-TH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A20356E5-897E-8A42-8090-00CBA37856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14049" y="2391206"/>
            <a:ext cx="3622264" cy="329719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1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Additional Content</a:t>
            </a:r>
            <a:endParaRPr lang="th-TH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C97856-E366-1A40-AFEB-D4A19F37D0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14049" y="2890611"/>
            <a:ext cx="3622264" cy="1067536"/>
          </a:xfr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th-TH" sz="3200" b="1" i="0" kern="1200" spc="0" baseline="0" dirty="0">
                <a:solidFill>
                  <a:schemeClr val="bg1"/>
                </a:solidFill>
                <a:latin typeface="Gotham Bold" panose="02000604030000020004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7893815B-FE46-634E-A523-4FE9DFD6CA6B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695325" y="333375"/>
            <a:ext cx="4461035" cy="3345776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266D8FAD-0B1E-6645-A536-E1FDEA0FFEA4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95326" y="3842071"/>
            <a:ext cx="6454560" cy="229368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2F342496-5EBA-194F-B884-B3487EA424BA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326482" y="344986"/>
            <a:ext cx="4170193" cy="157047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FB3E6B2E-3E5A-4942-BA3C-CD8296E832FC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5332957" y="323367"/>
            <a:ext cx="1816928" cy="158884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th-TH" sz="1400" b="0" i="0" kern="1200" baseline="0" dirty="0">
                <a:solidFill>
                  <a:schemeClr val="tx1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</a:lstStyle>
          <a:p>
            <a:r>
              <a:rPr lang="en-GB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4288899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B9D704FA-71F6-7B44-BFFB-9713486AE1C6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888419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22330C18-A0F5-3241-B29C-140246DB954F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642777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727A628F-5816-B14E-A8FF-818D51536AF8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397135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2ECA5483-6075-C24A-8E63-959A96A67F0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151493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B9DEBADD-44AA-E34E-8B90-96B2B8270D2E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905851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55BB111D-429B-8B48-9464-3BDB1F2F41A0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9660208" y="1989138"/>
            <a:ext cx="1657080" cy="2009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3" name="Content Placeholder 31">
            <a:extLst>
              <a:ext uri="{FF2B5EF4-FFF2-40B4-BE49-F238E27FC236}">
                <a16:creationId xmlns:a16="http://schemas.microsoft.com/office/drawing/2014/main" id="{7DA3160F-884E-BE4E-A8B5-0D9713FCC1C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74711" y="4129838"/>
            <a:ext cx="1670788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 algn="l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Content Placeholder 31">
            <a:extLst>
              <a:ext uri="{FF2B5EF4-FFF2-40B4-BE49-F238E27FC236}">
                <a16:creationId xmlns:a16="http://schemas.microsoft.com/office/drawing/2014/main" id="{1EBBBA14-67D4-0F48-8199-4BF0240F5F7C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642777" y="4129838"/>
            <a:ext cx="1657080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Content Placeholder 31">
            <a:extLst>
              <a:ext uri="{FF2B5EF4-FFF2-40B4-BE49-F238E27FC236}">
                <a16:creationId xmlns:a16="http://schemas.microsoft.com/office/drawing/2014/main" id="{8F9992DF-DE38-9F47-8284-F381DB4A949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95943" y="4129838"/>
            <a:ext cx="1657350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Content Placeholder 31">
            <a:extLst>
              <a:ext uri="{FF2B5EF4-FFF2-40B4-BE49-F238E27FC236}">
                <a16:creationId xmlns:a16="http://schemas.microsoft.com/office/drawing/2014/main" id="{F0F217B0-9B18-7646-B341-1D80E9A6D15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149379" y="4129838"/>
            <a:ext cx="1659194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Content Placeholder 31">
            <a:extLst>
              <a:ext uri="{FF2B5EF4-FFF2-40B4-BE49-F238E27FC236}">
                <a16:creationId xmlns:a16="http://schemas.microsoft.com/office/drawing/2014/main" id="{0C3FFF3A-AFEA-164A-B748-3EB28ED4358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903737" y="4129838"/>
            <a:ext cx="1659194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136525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Content Placeholder 31">
            <a:extLst>
              <a:ext uri="{FF2B5EF4-FFF2-40B4-BE49-F238E27FC236}">
                <a16:creationId xmlns:a16="http://schemas.microsoft.com/office/drawing/2014/main" id="{A5EACB40-C1B6-7249-8D22-A1E8E324977C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9658095" y="4129838"/>
            <a:ext cx="1659193" cy="19995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  <a:lvl2pPr marL="95250" indent="0">
              <a:buFontTx/>
              <a:buNone/>
              <a:tabLst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Title 37">
            <a:extLst>
              <a:ext uri="{FF2B5EF4-FFF2-40B4-BE49-F238E27FC236}">
                <a16:creationId xmlns:a16="http://schemas.microsoft.com/office/drawing/2014/main" id="{1C5A625B-237D-4140-8553-57A89A41A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2" y="333375"/>
            <a:ext cx="7029025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4954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08AF-9692-414B-9844-DBF4D825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7626-05A7-E94E-9BFC-3F81AF7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BFCAF-6D42-6D4C-8E66-E965E5FC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E71A4EC4-20FD-764D-87DC-D7ACAAB232D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5" y="1428179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435BEEFF-8F6F-A141-9934-18F5F11773E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95325" y="3929210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7F7DAD24-F015-B448-8B76-6B292861828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29012" y="1428179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E2B7707-D543-7D48-BB98-51D110AEAE3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429012" y="3929210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55B32590-C785-E348-B125-1715754486B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62699" y="1428179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3E372A00-A2C4-634E-86FD-9DBE0EA6C01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62699" y="3929210"/>
            <a:ext cx="3333976" cy="220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1352593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and list/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A68AB-7EFD-5D43-BD00-8C8CD0B1D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41087"/>
            <a:ext cx="6407435" cy="1251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5DAA1-74DC-8243-9A72-213691177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3513" y="1997076"/>
            <a:ext cx="6088855" cy="38719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9FBA8-199E-C243-904E-28C5D0E64C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4714" y="1989138"/>
            <a:ext cx="4061618" cy="3879850"/>
          </a:xfrm>
        </p:spPr>
        <p:txBody>
          <a:bodyPr/>
          <a:lstStyle>
            <a:lvl1pPr marL="0" indent="0">
              <a:buNone/>
              <a:defRPr sz="1600" b="0" i="0">
                <a:latin typeface="Gotham Book" panose="0200060404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96F1E-CE86-BB4C-A07C-3D54679E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D71AE-F38B-C148-A72A-7AA4F6A61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148E3-4992-9545-B503-E4F13ED6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2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0FBD-4BCE-434E-A128-23D87FFF58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F5CD-B687-B24D-AC6A-932C504701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74713" y="1989137"/>
            <a:ext cx="6094799" cy="4123277"/>
          </a:xfrm>
        </p:spPr>
        <p:txBody>
          <a:bodyPr/>
          <a:lstStyle>
            <a:lvl1pPr marL="0" indent="0">
              <a:lnSpc>
                <a:spcPct val="150000"/>
              </a:lnSpc>
              <a:buFontTx/>
              <a:buNone/>
              <a:defRPr sz="1600" b="0" i="0">
                <a:latin typeface="Gotham Book" panose="02000604040000020004" pitchFamily="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400"/>
            </a:lvl4pPr>
            <a:lvl5pPr marL="1828800" indent="0">
              <a:buFontTx/>
              <a:buNone/>
              <a:defRPr sz="1400"/>
            </a:lvl5pPr>
          </a:lstStyle>
          <a:p>
            <a:pPr lvl="0"/>
            <a:r>
              <a:rPr lang="en-US" dirty="0"/>
              <a:t>Click to edit sub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934C8-DD4D-BC42-99F4-F02DB190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BBEFE-2430-504C-99B5-5A3286AE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28294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BD4B4-570A-CF4A-8A21-336E1043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86074" cy="365125"/>
          </a:xfrm>
        </p:spPr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04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4D09B-E1D7-E843-905A-ABA989DCCFA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7" y="1989138"/>
            <a:ext cx="6313487" cy="4140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Gotham Book" panose="02000604040000020004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image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B1BDC-0701-2F41-A41D-1CEFD024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3B795-25BE-5741-9353-C28715D1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351AA-302C-2041-9DDD-15B7592F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14EEE5-B4A5-6C44-81D9-F9F63DD716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2" y="326574"/>
            <a:ext cx="6919459" cy="12656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AF3474B-FFD9-CE42-91E1-D59AF481AE7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4713" y="1989138"/>
            <a:ext cx="3957867" cy="4140200"/>
          </a:xfrm>
        </p:spPr>
        <p:txBody>
          <a:bodyPr/>
          <a:lstStyle>
            <a:lvl1pPr marL="0" indent="0">
              <a:buNone/>
              <a:defRPr sz="1600" b="0" i="0">
                <a:latin typeface="Gotham Book" panose="0200060404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90679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28A8D7-35D4-784B-9ECA-1761744F668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700" b="1" i="0" u="none" strike="noStrike" cap="none" spc="0" normalizeH="0" baseline="0" dirty="0">
              <a:ln>
                <a:noFill/>
              </a:ln>
              <a:solidFill>
                <a:srgbClr val="5AAA60"/>
              </a:solidFill>
              <a:effectLst/>
              <a:uFillTx/>
              <a:latin typeface="+mn-lt"/>
              <a:ea typeface="+mn-ea"/>
              <a:cs typeface="+mn-cs"/>
              <a:sym typeface="Gotham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51C4F6-85DD-B846-8F99-E4249FBF35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333375"/>
            <a:ext cx="10909299" cy="5795963"/>
          </a:xfrm>
        </p:spPr>
        <p:txBody>
          <a:bodyPr anchor="ctr">
            <a:normAutofit/>
          </a:bodyPr>
          <a:lstStyle>
            <a:lvl1pPr algn="ctr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80533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A62998A-B206-624B-A746-DF3D06756E4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700" b="1" i="0" u="none" strike="noStrike" cap="none" spc="0" normalizeH="0" baseline="0">
              <a:ln>
                <a:noFill/>
              </a:ln>
              <a:solidFill>
                <a:srgbClr val="5AAA60"/>
              </a:solidFill>
              <a:effectLst/>
              <a:uFillTx/>
              <a:latin typeface="+mn-lt"/>
              <a:ea typeface="+mn-ea"/>
              <a:cs typeface="+mn-cs"/>
              <a:sym typeface="Gotham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6804DC-BD74-F143-9F32-69B30B1D8D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731" y="2295289"/>
            <a:ext cx="5450537" cy="226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178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28A8D7-35D4-784B-9ECA-1761744F668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700" b="1" i="0" u="none" strike="noStrike" cap="none" spc="0" normalizeH="0" baseline="0" dirty="0">
              <a:ln>
                <a:noFill/>
              </a:ln>
              <a:solidFill>
                <a:srgbClr val="5AAA60"/>
              </a:solidFill>
              <a:effectLst/>
              <a:uFillTx/>
              <a:latin typeface="+mn-lt"/>
              <a:ea typeface="+mn-ea"/>
              <a:cs typeface="+mn-cs"/>
              <a:sym typeface="Gotha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A2C33-E647-6849-8C56-44C82377AF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713" y="564841"/>
            <a:ext cx="3007113" cy="9825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61537F-2615-7B4A-A3B0-0CBEE5DBED1A}"/>
              </a:ext>
            </a:extLst>
          </p:cNvPr>
          <p:cNvSpPr txBox="1"/>
          <p:nvPr userDrawn="1"/>
        </p:nvSpPr>
        <p:spPr>
          <a:xfrm>
            <a:off x="833148" y="4407642"/>
            <a:ext cx="2976134" cy="18158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b">
            <a:spAutoFit/>
          </a:bodyPr>
          <a:lstStyle/>
          <a:p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Medium" panose="02000604030000020004" pitchFamily="2" charset="0"/>
                <a:ea typeface="Montserrat Light"/>
                <a:cs typeface="Montserrat Light"/>
                <a:sym typeface="Montserrat Light"/>
              </a:rPr>
              <a:t>Outdoor Media Association</a:t>
            </a:r>
          </a:p>
          <a:p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Suite 504, 80 William Street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East Sydney NSW 2011 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T Office  02 9357 9900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F 02 8356 9500 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info@oma.org.au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www.oma.org.au</a:t>
            </a:r>
            <a:endParaRPr kumimoji="0" lang="en-A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Gotham Book" panose="02000604040000020004" pitchFamily="2" charset="0"/>
              <a:ea typeface="Montserrat Light"/>
              <a:cs typeface="Montserrat Light"/>
              <a:sym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13430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566C31-339A-DD42-9A9F-12FD3131EFD9}"/>
              </a:ext>
            </a:extLst>
          </p:cNvPr>
          <p:cNvSpPr txBox="1"/>
          <p:nvPr userDrawn="1"/>
        </p:nvSpPr>
        <p:spPr>
          <a:xfrm>
            <a:off x="874713" y="4407642"/>
            <a:ext cx="3522720" cy="18158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b">
            <a:spAutoFit/>
          </a:bodyPr>
          <a:lstStyle/>
          <a:p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Medium" panose="02000604030000020004" pitchFamily="2" charset="0"/>
                <a:ea typeface="Montserrat Light"/>
                <a:cs typeface="Montserrat Light"/>
                <a:sym typeface="Montserrat Light"/>
              </a:rPr>
              <a:t>Outdoor Media Association</a:t>
            </a:r>
          </a:p>
          <a:p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Suite 504, 80 William Street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East Sydney NSW 2011 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T Office  02 9357 9900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F 02 8356 9500 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info@oma.org.au</a:t>
            </a:r>
            <a:br>
              <a:rPr kumimoji="0" lang="en-AU" sz="1600" b="0" i="0" u="none" strike="noStrike" cap="none" spc="0" normalizeH="0" baseline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</a:br>
            <a:r>
              <a:rPr kumimoji="0" lang="en-AU" sz="1600" b="0" i="0" u="none" strike="noStrike" cap="none" spc="0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Gotham Book" panose="02000604040000020004" pitchFamily="2" charset="0"/>
                <a:ea typeface="Montserrat Light"/>
                <a:cs typeface="Montserrat Light"/>
                <a:sym typeface="Montserrat Light"/>
              </a:rPr>
              <a:t>www.oma.org.au</a:t>
            </a:r>
            <a:endParaRPr kumimoji="0" lang="en-AU" sz="1600" b="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Gotham Book" panose="02000604040000020004" pitchFamily="2" charset="0"/>
              <a:ea typeface="Montserrat Light"/>
              <a:cs typeface="Montserrat Light"/>
              <a:sym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48647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E2D4-2C81-1840-BA9B-D96A3DEB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4" y="1709738"/>
            <a:ext cx="749245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B87BC-B2D5-1948-830C-416E2376B5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4714" y="4676553"/>
            <a:ext cx="8101012" cy="1500187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 text</a:t>
            </a:r>
          </a:p>
        </p:txBody>
      </p:sp>
    </p:spTree>
    <p:extLst>
      <p:ext uri="{BB962C8B-B14F-4D97-AF65-F5344CB8AC3E}">
        <p14:creationId xmlns:p14="http://schemas.microsoft.com/office/powerpoint/2010/main" val="29933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green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E2D4-2C81-1840-BA9B-D96A3DEBAA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4" y="1709738"/>
            <a:ext cx="7492452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B87BC-B2D5-1948-830C-416E2376B5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4714" y="4589463"/>
            <a:ext cx="8101012" cy="1500187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 text</a:t>
            </a:r>
          </a:p>
        </p:txBody>
      </p:sp>
    </p:spTree>
    <p:extLst>
      <p:ext uri="{BB962C8B-B14F-4D97-AF65-F5344CB8AC3E}">
        <p14:creationId xmlns:p14="http://schemas.microsoft.com/office/powerpoint/2010/main" val="349693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5AC3AC-A486-6443-874F-2B8AC9F098B5}"/>
              </a:ext>
            </a:extLst>
          </p:cNvPr>
          <p:cNvSpPr>
            <a:spLocks noChangeAspect="1"/>
          </p:cNvSpPr>
          <p:nvPr userDrawn="1"/>
        </p:nvSpPr>
        <p:spPr>
          <a:xfrm>
            <a:off x="-261256" y="0"/>
            <a:ext cx="1245325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8D2AAA-EB4A-9D45-8888-0289E3D3A1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4" y="1709738"/>
            <a:ext cx="7492452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ECDBDB3-DEB5-8041-806F-C5339BF3258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4714" y="4589463"/>
            <a:ext cx="8101012" cy="1500187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 text</a:t>
            </a:r>
          </a:p>
        </p:txBody>
      </p:sp>
    </p:spTree>
    <p:extLst>
      <p:ext uri="{BB962C8B-B14F-4D97-AF65-F5344CB8AC3E}">
        <p14:creationId xmlns:p14="http://schemas.microsoft.com/office/powerpoint/2010/main" val="202493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6E1B-0CBF-EE40-AC84-0D595E6128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2" y="266700"/>
            <a:ext cx="7735887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445AA-7B94-E24E-9740-493729384C1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4714" y="1989138"/>
            <a:ext cx="4992236" cy="56588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 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6258E-5CA3-DD42-A38E-243CCE03CD1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74712" y="2651351"/>
            <a:ext cx="4992237" cy="34779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827097-1122-1244-B3FD-C2C76516FA0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989138"/>
            <a:ext cx="5324475" cy="515936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 Heading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2E4538-171D-814A-A542-7C8EE1AD21B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51351"/>
            <a:ext cx="5324474" cy="34779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0790F-B2A3-214B-9B2B-3FC02DBE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04866-E65D-4D45-B401-F1F9F7E7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3DA59-1846-D848-B6FC-30F7701E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43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34CC-AF08-0948-9A92-E493A04159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83AD0-19C2-7B4E-8DC6-BE6E2F08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EF103-C21D-F842-A275-86D528B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65331-24B9-BC48-BFFC-1B3228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8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panel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34CC-AF08-0948-9A92-E493A04159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333375"/>
            <a:ext cx="7735887" cy="1260491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200"/>
            </a:lvl1pPr>
          </a:lstStyle>
          <a:p>
            <a:r>
              <a:rPr lang="en-US" dirty="0"/>
              <a:t>Click to edit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83AD0-19C2-7B4E-8DC6-BE6E2F08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25B5-9D39-B743-81F3-A2814805E14F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EF103-C21D-F842-A275-86D528B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65331-24B9-BC48-BFFC-1B3228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D1F7-0DAF-604F-AAD0-0B909AFF89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F25158-D1EC-F348-9011-51D907DBC9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713" y="1989138"/>
            <a:ext cx="10261601" cy="414019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 b="0" i="0">
                <a:latin typeface="Gotham Book" panose="02000604040000020004" pitchFamily="2" charset="0"/>
              </a:defRPr>
            </a:lvl1pPr>
            <a:lvl2pPr marL="45720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 sz="1400"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Single column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314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6D771-A1A8-5C4F-BFFF-670F3BF04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33375"/>
            <a:ext cx="7735887" cy="126049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3BF7F-11F6-1C4D-99CF-CE562BB3F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989137"/>
            <a:ext cx="10621962" cy="41402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C0A62-22C4-9744-AECC-3519B6958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4713" y="6356350"/>
            <a:ext cx="2886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otham Book" panose="02000604040000020004" pitchFamily="2" charset="0"/>
              </a:defRPr>
            </a:lvl1pPr>
          </a:lstStyle>
          <a:p>
            <a:fld id="{CB4625B5-9D39-B743-81F3-A2814805E14F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717E9-455A-F348-8C78-C71CE2020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2829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otham Book" panose="0200060404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0806C-1593-2F4B-AA00-85AC9AF61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886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otham Book" panose="02000604040000020004" pitchFamily="2" charset="0"/>
              </a:defRPr>
            </a:lvl1pPr>
          </a:lstStyle>
          <a:p>
            <a:fld id="{182ED1F7-0DAF-604F-AAD0-0B909AFF895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0D8443-8AE0-3344-A4A4-7509A7050738}"/>
              </a:ext>
            </a:extLst>
          </p:cNvPr>
          <p:cNvPicPr>
            <a:picLocks noChangeAspect="1"/>
          </p:cNvPicPr>
          <p:nvPr userDrawn="1"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4516" y="0"/>
            <a:ext cx="2581547" cy="107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9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719" r:id="rId5"/>
    <p:sldLayoutId id="2147483682" r:id="rId6"/>
    <p:sldLayoutId id="2147483684" r:id="rId7"/>
    <p:sldLayoutId id="2147483685" r:id="rId8"/>
    <p:sldLayoutId id="2147483715" r:id="rId9"/>
    <p:sldLayoutId id="2147483716" r:id="rId10"/>
    <p:sldLayoutId id="2147483717" r:id="rId11"/>
    <p:sldLayoutId id="2147483686" r:id="rId12"/>
    <p:sldLayoutId id="2147483687" r:id="rId13"/>
    <p:sldLayoutId id="2147483696" r:id="rId14"/>
    <p:sldLayoutId id="2147483694" r:id="rId15"/>
    <p:sldLayoutId id="2147483703" r:id="rId16"/>
    <p:sldLayoutId id="2147483697" r:id="rId17"/>
    <p:sldLayoutId id="2147483718" r:id="rId18"/>
    <p:sldLayoutId id="2147483688" r:id="rId19"/>
    <p:sldLayoutId id="2147483689" r:id="rId20"/>
    <p:sldLayoutId id="2147483714" r:id="rId21"/>
    <p:sldLayoutId id="2147483711" r:id="rId22"/>
    <p:sldLayoutId id="2147483698" r:id="rId23"/>
    <p:sldLayoutId id="2147483708" r:id="rId24"/>
    <p:sldLayoutId id="2147483676" r:id="rId25"/>
    <p:sldLayoutId id="2147483709" r:id="rId26"/>
    <p:sldLayoutId id="2147483706" r:id="rId27"/>
    <p:sldLayoutId id="2147483707" r:id="rId28"/>
    <p:sldLayoutId id="2147483690" r:id="rId29"/>
    <p:sldLayoutId id="2147483691" r:id="rId30"/>
    <p:sldLayoutId id="2147483705" r:id="rId31"/>
    <p:sldLayoutId id="2147483700" r:id="rId32"/>
    <p:sldLayoutId id="2147483701" r:id="rId33"/>
    <p:sldLayoutId id="2147483702" r:id="rId34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i="0" kern="1200">
          <a:solidFill>
            <a:schemeClr val="accent2"/>
          </a:solidFill>
          <a:latin typeface="Gotham Bold" panose="02000604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Medium" panose="02000604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Gotham Book" panose="0200060404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Gotham Book" panose="0200060404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Gotham Book" panose="0200060404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Gotham Book" panose="0200060404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1" userDrawn="1">
          <p15:clr>
            <a:srgbClr val="F26B43"/>
          </p15:clr>
        </p15:guide>
        <p15:guide id="2" pos="7355" userDrawn="1">
          <p15:clr>
            <a:srgbClr val="F26B43"/>
          </p15:clr>
        </p15:guide>
        <p15:guide id="4" orient="horz" pos="3861">
          <p15:clr>
            <a:srgbClr val="F26B43"/>
          </p15:clr>
        </p15:guide>
        <p15:guide id="7" pos="5881" userDrawn="1">
          <p15:clr>
            <a:srgbClr val="F26B43"/>
          </p15:clr>
        </p15:guide>
        <p15:guide id="8" orient="horz" pos="210">
          <p15:clr>
            <a:srgbClr val="F26B43"/>
          </p15:clr>
        </p15:guide>
        <p15:guide id="9" orient="horz" pos="1003">
          <p15:clr>
            <a:srgbClr val="F26B43"/>
          </p15:clr>
        </p15:guide>
        <p15:guide id="10" orient="horz" pos="1253" userDrawn="1">
          <p15:clr>
            <a:srgbClr val="F26B43"/>
          </p15:clr>
        </p15:guide>
        <p15:guide id="11" orient="horz" pos="663" userDrawn="1">
          <p15:clr>
            <a:srgbClr val="F26B43"/>
          </p15:clr>
        </p15:guide>
        <p15:guide id="14" pos="438" userDrawn="1">
          <p15:clr>
            <a:srgbClr val="F26B43"/>
          </p15:clr>
        </p15:guide>
        <p15:guide id="15" pos="7242" userDrawn="1">
          <p15:clr>
            <a:srgbClr val="F26B43"/>
          </p15:clr>
        </p15:guide>
        <p15:guide id="16" orient="horz" pos="19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www.oma.org.au/news/outdoor-industry-unites-global-oursecondchance-campaig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a.org.au/anatomy-out-home" TargetMode="External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2.xml"/><Relationship Id="rId5" Type="http://schemas.openxmlformats.org/officeDocument/2006/relationships/image" Target="../media/image18.png"/><Relationship Id="rId4" Type="http://schemas.openxmlformats.org/officeDocument/2006/relationships/hyperlink" Target="http://www.dynat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586F97-2DE7-4FC1-AA92-DDFFEAA7AC1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56621"/>
            <a:ext cx="14976072" cy="998304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D5758B5-5781-AA41-BFA4-F29CB9533B83}"/>
              </a:ext>
            </a:extLst>
          </p:cNvPr>
          <p:cNvSpPr>
            <a:spLocks noChangeAspect="1"/>
          </p:cNvSpPr>
          <p:nvPr/>
        </p:nvSpPr>
        <p:spPr>
          <a:xfrm>
            <a:off x="384314" y="-1"/>
            <a:ext cx="4502066" cy="5633357"/>
          </a:xfrm>
          <a:prstGeom prst="rect">
            <a:avLst/>
          </a:prstGeom>
          <a:solidFill>
            <a:schemeClr val="accent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D501CB6-00ED-6B46-BED9-248D8DFA7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65" y="1855696"/>
            <a:ext cx="4105210" cy="2579209"/>
          </a:xfrm>
        </p:spPr>
        <p:txBody>
          <a:bodyPr anchor="b">
            <a:noAutofit/>
          </a:bodyPr>
          <a:lstStyle>
            <a:lvl1pPr algn="l">
              <a:defRPr sz="4400" b="1" i="0">
                <a:solidFill>
                  <a:schemeClr val="bg1"/>
                </a:solidFill>
                <a:latin typeface="Gotham Bold" panose="02000604030000020004" pitchFamily="2" charset="0"/>
              </a:defRPr>
            </a:lvl1pPr>
          </a:lstStyle>
          <a:p>
            <a:r>
              <a:rPr lang="en-US" sz="1800" dirty="0"/>
              <a:t>#OurSecondChance</a:t>
            </a:r>
            <a:br>
              <a:rPr lang="en-US" sz="3600" dirty="0"/>
            </a:br>
            <a:r>
              <a:rPr lang="en-US" sz="3200" dirty="0"/>
              <a:t>Out of Home advertising can engender empathy and fire emotion</a:t>
            </a:r>
            <a:endParaRPr lang="en-US" sz="3400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48CB742-8F14-814F-BB8A-C039035E6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436" y="4876338"/>
            <a:ext cx="3826669" cy="609593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Gotham Medium" panose="0200060403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>
                <a:solidFill>
                  <a:schemeClr val="bg1"/>
                </a:solidFill>
              </a:rPr>
              <a:t>October 2020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B499F3-AE75-5646-A17E-79E67C050447}"/>
              </a:ext>
            </a:extLst>
          </p:cNvPr>
          <p:cNvCxnSpPr>
            <a:cxnSpLocks/>
          </p:cNvCxnSpPr>
          <p:nvPr/>
        </p:nvCxnSpPr>
        <p:spPr>
          <a:xfrm>
            <a:off x="659436" y="4689356"/>
            <a:ext cx="209284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1C81133-100D-124F-A737-D172A8A0D31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0453" y="0"/>
            <a:ext cx="2581547" cy="1073923"/>
          </a:xfrm>
          <a:prstGeom prst="rect">
            <a:avLst/>
          </a:prstGeom>
        </p:spPr>
      </p:pic>
      <p:pic>
        <p:nvPicPr>
          <p:cNvPr id="10" name="Picture 9" descr="AnatomyOfOoh.png">
            <a:extLst>
              <a:ext uri="{FF2B5EF4-FFF2-40B4-BE49-F238E27FC236}">
                <a16:creationId xmlns:a16="http://schemas.microsoft.com/office/drawing/2014/main" id="{38C83070-7124-43E0-8EA5-5424C6770C7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66" y="176305"/>
            <a:ext cx="2276174" cy="14260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447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5E7A1-CDB5-4904-A084-450F129524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83596" y="1624530"/>
            <a:ext cx="6694104" cy="1233579"/>
          </a:xfrm>
        </p:spPr>
        <p:txBody>
          <a:bodyPr>
            <a:noAutofit/>
          </a:bodyPr>
          <a:lstStyle/>
          <a:p>
            <a:pPr defTabSz="121917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C30B"/>
                </a:solidFill>
              </a:rPr>
              <a:t>Research results from #OurSecondChance</a:t>
            </a:r>
            <a:endParaRPr lang="en-AU" dirty="0">
              <a:solidFill>
                <a:srgbClr val="FFC30B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6697C-298B-4E55-B52F-50233A6CEF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89364" y="1461811"/>
            <a:ext cx="5282568" cy="325438"/>
          </a:xfrm>
        </p:spPr>
        <p:txBody>
          <a:bodyPr/>
          <a:lstStyle/>
          <a:p>
            <a:r>
              <a:rPr lang="en-AU" b="1" dirty="0">
                <a:solidFill>
                  <a:srgbClr val="003D69"/>
                </a:solidFill>
                <a:latin typeface="Gotham Bold" pitchFamily="50" charset="0"/>
                <a:cs typeface="Gotham Bold" pitchFamily="50" charset="0"/>
              </a:rPr>
              <a:t>About the campaign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749B6A-7F0C-4DE1-BD14-0610E6BF1772}"/>
              </a:ext>
            </a:extLst>
          </p:cNvPr>
          <p:cNvSpPr txBox="1"/>
          <p:nvPr/>
        </p:nvSpPr>
        <p:spPr>
          <a:xfrm>
            <a:off x="5703012" y="3281488"/>
            <a:ext cx="6055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#OurSecondChance ran on digital Out of Home (OOH) signs around the world August–September 2020. In Australia, a post-campaign nationwide survey measured the impact of the campaign as well as the recall of all OOH advertising during lockdown. </a:t>
            </a:r>
          </a:p>
          <a:p>
            <a:pPr algn="ctr"/>
            <a:endParaRPr lang="en-US" sz="16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  <a:p>
            <a:pPr algn="ctr"/>
            <a:r>
              <a:rPr lang="en-US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Developed by the global OOH community, the #OurSecondChance campaign looked to 2021 </a:t>
            </a:r>
            <a:br>
              <a:rPr lang="en-US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</a:br>
            <a:r>
              <a:rPr lang="en-US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as the world’s ‘second chance’, asking simple questions about how we can make the most of the opportunities that have arisen from the pandemic. </a:t>
            </a:r>
          </a:p>
          <a:p>
            <a:pPr algn="ctr"/>
            <a:endParaRPr lang="en-US" sz="1600" dirty="0">
              <a:solidFill>
                <a:srgbClr val="003D69"/>
              </a:solidFill>
              <a:latin typeface="Gotham Book" pitchFamily="50" charset="0"/>
              <a:cs typeface="Gotham Book" pitchFamily="50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0DB9F-78DC-4F1F-BBD5-6BB98894A15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461" y="-6650"/>
            <a:ext cx="4923293" cy="60778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13AF25-37FC-4D77-A024-4C6CDB27BED9}"/>
              </a:ext>
            </a:extLst>
          </p:cNvPr>
          <p:cNvSpPr/>
          <p:nvPr/>
        </p:nvSpPr>
        <p:spPr>
          <a:xfrm>
            <a:off x="445896" y="6508011"/>
            <a:ext cx="1011162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For more information about the campaign, 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  <a:hlinkClick r:id="rId4"/>
              </a:rPr>
              <a:t>click here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.</a:t>
            </a:r>
            <a:endParaRPr lang="en-US" sz="800" dirty="0">
              <a:solidFill>
                <a:schemeClr val="accent4">
                  <a:lumMod val="75000"/>
                </a:schemeClr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4D45-42CD-42C7-B634-C5A7231B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048" y="451921"/>
            <a:ext cx="6225801" cy="549275"/>
          </a:xfrm>
        </p:spPr>
        <p:txBody>
          <a:bodyPr anchor="t">
            <a:noAutofit/>
          </a:bodyPr>
          <a:lstStyle/>
          <a:p>
            <a:r>
              <a:rPr lang="en-AU" sz="3600" dirty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rPr>
              <a:t>People noticed OOH during lockdown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365E5-04E4-4F69-8ECF-7C41A1B36A2B}"/>
              </a:ext>
            </a:extLst>
          </p:cNvPr>
          <p:cNvSpPr txBox="1"/>
          <p:nvPr/>
        </p:nvSpPr>
        <p:spPr>
          <a:xfrm>
            <a:off x="280048" y="6500207"/>
            <a:ext cx="6471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defRPr>
            </a:lvl1pPr>
          </a:lstStyle>
          <a:p>
            <a:r>
              <a:rPr lang="en-US" dirty="0"/>
              <a:t>OMA survey, conducted by </a:t>
            </a:r>
            <a:r>
              <a:rPr lang="en-US" dirty="0" err="1"/>
              <a:t>Dynata</a:t>
            </a:r>
            <a:r>
              <a:rPr lang="en-US" dirty="0"/>
              <a:t>, Metro Australians aged 18+ n=1238, Sydney, Melbourne, Brisbane, Adelaide and Perth</a:t>
            </a:r>
            <a:r>
              <a:rPr lang="en-AU" dirty="0"/>
              <a:t>. Excluding Melbourne; 73%.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A22FE8-C762-4DCB-8C72-CB3E41EBE0CE}"/>
              </a:ext>
            </a:extLst>
          </p:cNvPr>
          <p:cNvSpPr txBox="1"/>
          <p:nvPr/>
        </p:nvSpPr>
        <p:spPr>
          <a:xfrm>
            <a:off x="280048" y="2336218"/>
            <a:ext cx="378077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600" dirty="0">
                <a:solidFill>
                  <a:srgbClr val="99CCFF"/>
                </a:solidFill>
                <a:latin typeface="Gotham Bold" pitchFamily="50" charset="0"/>
                <a:cs typeface="Gotham Bold" pitchFamily="50" charset="0"/>
              </a:rPr>
              <a:t>68</a:t>
            </a:r>
            <a:r>
              <a:rPr lang="en-AU" sz="6000" dirty="0">
                <a:solidFill>
                  <a:srgbClr val="99CCFF"/>
                </a:solidFill>
                <a:latin typeface="Gotham Bold" pitchFamily="50" charset="0"/>
                <a:cs typeface="Gotham Bold" pitchFamily="50" charset="0"/>
              </a:rPr>
              <a:t>%</a:t>
            </a:r>
            <a:endParaRPr lang="en-AU" sz="8000" dirty="0">
              <a:solidFill>
                <a:srgbClr val="99CCFF"/>
              </a:solidFill>
              <a:latin typeface="Gotham Bold" pitchFamily="50" charset="0"/>
              <a:cs typeface="Gotham Bold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F777DC-0E26-4F0B-A5C1-6CECE5EB90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>
          <a:xfrm>
            <a:off x="6814859" y="-10189"/>
            <a:ext cx="5377142" cy="68783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430D02-1FB7-4AF5-B592-7C08F784ED8A}"/>
              </a:ext>
            </a:extLst>
          </p:cNvPr>
          <p:cNvSpPr txBox="1"/>
          <p:nvPr/>
        </p:nvSpPr>
        <p:spPr>
          <a:xfrm>
            <a:off x="280048" y="4826090"/>
            <a:ext cx="4829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Recalled seeing OOH advertising during the lockdown period.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9BAEA6-DD3A-467F-A1D9-044313C36B0E}"/>
              </a:ext>
            </a:extLst>
          </p:cNvPr>
          <p:cNvSpPr txBox="1"/>
          <p:nvPr/>
        </p:nvSpPr>
        <p:spPr>
          <a:xfrm>
            <a:off x="280048" y="2093114"/>
            <a:ext cx="6040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the people surveyed</a:t>
            </a:r>
          </a:p>
        </p:txBody>
      </p:sp>
    </p:spTree>
    <p:extLst>
      <p:ext uri="{BB962C8B-B14F-4D97-AF65-F5344CB8AC3E}">
        <p14:creationId xmlns:p14="http://schemas.microsoft.com/office/powerpoint/2010/main" val="324850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B216BA-9852-4998-AE36-AEF795E867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4857" y="0"/>
            <a:ext cx="537714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BE4D45-42CD-42C7-B634-C5A7231B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048" y="451921"/>
            <a:ext cx="6527642" cy="549275"/>
          </a:xfrm>
        </p:spPr>
        <p:txBody>
          <a:bodyPr anchor="t">
            <a:noAutofit/>
          </a:bodyPr>
          <a:lstStyle/>
          <a:p>
            <a:r>
              <a:rPr lang="en-AU" sz="3600" dirty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rPr>
              <a:t>People remembered #OurSecondChance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365E5-04E4-4F69-8ECF-7C41A1B36A2B}"/>
              </a:ext>
            </a:extLst>
          </p:cNvPr>
          <p:cNvSpPr txBox="1"/>
          <p:nvPr/>
        </p:nvSpPr>
        <p:spPr>
          <a:xfrm>
            <a:off x="280048" y="6526333"/>
            <a:ext cx="6370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Source: OMA survey, conducted by </a:t>
            </a:r>
            <a:r>
              <a:rPr lang="en-AU" sz="800" dirty="0" err="1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Dynata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, September 2020, Metro Australians aged 18+ n= 846, Sydney, Melbourne, Brisbane, Adelaide and Perth. Excluding Melbourne; 35%.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A22FE8-C762-4DCB-8C72-CB3E41EBE0CE}"/>
              </a:ext>
            </a:extLst>
          </p:cNvPr>
          <p:cNvSpPr txBox="1"/>
          <p:nvPr/>
        </p:nvSpPr>
        <p:spPr>
          <a:xfrm>
            <a:off x="280048" y="2613423"/>
            <a:ext cx="351411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600" dirty="0">
                <a:solidFill>
                  <a:srgbClr val="FFCC66"/>
                </a:solidFill>
                <a:latin typeface="Gotham Bold" pitchFamily="50" charset="0"/>
                <a:cs typeface="Gotham Bold" pitchFamily="50" charset="0"/>
              </a:rPr>
              <a:t>35</a:t>
            </a:r>
            <a:r>
              <a:rPr lang="en-AU" sz="6000" dirty="0">
                <a:solidFill>
                  <a:srgbClr val="FFCC66"/>
                </a:solidFill>
                <a:latin typeface="Gotham Bold" pitchFamily="50" charset="0"/>
                <a:cs typeface="Gotham Bold" pitchFamily="50" charset="0"/>
              </a:rPr>
              <a:t>%</a:t>
            </a:r>
            <a:endParaRPr lang="en-AU" sz="8000" dirty="0">
              <a:solidFill>
                <a:srgbClr val="FFCC66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3B4E025-A315-4A9F-BB91-ADC6BA23CE5A}"/>
              </a:ext>
            </a:extLst>
          </p:cNvPr>
          <p:cNvSpPr txBox="1"/>
          <p:nvPr/>
        </p:nvSpPr>
        <p:spPr>
          <a:xfrm>
            <a:off x="280048" y="2093114"/>
            <a:ext cx="6040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the people who recalled seeing OOH advertising during the lockdown period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30D02-1FB7-4AF5-B592-7C08F784ED8A}"/>
              </a:ext>
            </a:extLst>
          </p:cNvPr>
          <p:cNvSpPr txBox="1"/>
          <p:nvPr/>
        </p:nvSpPr>
        <p:spPr>
          <a:xfrm>
            <a:off x="280048" y="5060032"/>
            <a:ext cx="5752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Recalled seeing the #OurSecondChance campaign.</a:t>
            </a:r>
          </a:p>
        </p:txBody>
      </p:sp>
    </p:spTree>
    <p:extLst>
      <p:ext uri="{BB962C8B-B14F-4D97-AF65-F5344CB8AC3E}">
        <p14:creationId xmlns:p14="http://schemas.microsoft.com/office/powerpoint/2010/main" val="261820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4D45-42CD-42C7-B634-C5A7231B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75" y="451921"/>
            <a:ext cx="8305024" cy="549275"/>
          </a:xfrm>
        </p:spPr>
        <p:txBody>
          <a:bodyPr anchor="t">
            <a:noAutofit/>
          </a:bodyPr>
          <a:lstStyle/>
          <a:p>
            <a:r>
              <a:rPr lang="en-AU" sz="3600" dirty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rPr>
              <a:t>OOH informs and builds trust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365E5-04E4-4F69-8ECF-7C41A1B36A2B}"/>
              </a:ext>
            </a:extLst>
          </p:cNvPr>
          <p:cNvSpPr txBox="1"/>
          <p:nvPr/>
        </p:nvSpPr>
        <p:spPr>
          <a:xfrm>
            <a:off x="343675" y="6596003"/>
            <a:ext cx="10751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Source: OMA survey, conducted by </a:t>
            </a:r>
            <a:r>
              <a:rPr lang="en-AU" sz="800" dirty="0" err="1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Dynata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, September 2020, Metro Australians aged 18+ recalled seeing Outdoor advertising during lockdown n= 846, Sydney, Melbourne, Brisbane, Adelaide and Perth.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358D7-5AB1-43BC-BEBF-9EF6F83705B5}"/>
              </a:ext>
            </a:extLst>
          </p:cNvPr>
          <p:cNvSpPr txBox="1"/>
          <p:nvPr/>
        </p:nvSpPr>
        <p:spPr>
          <a:xfrm>
            <a:off x="405520" y="5000957"/>
            <a:ext cx="3434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Remembered OOH advertisements that provided advice on health restrictions at that time.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C54056-F7CB-4F74-ACB5-E9E622F16343}"/>
              </a:ext>
            </a:extLst>
          </p:cNvPr>
          <p:cNvSpPr txBox="1"/>
          <p:nvPr/>
        </p:nvSpPr>
        <p:spPr>
          <a:xfrm>
            <a:off x="4378809" y="5000957"/>
            <a:ext cx="3434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Remembered messages on OOH that increased their trust in restrictions at that time.</a:t>
            </a:r>
          </a:p>
          <a:p>
            <a:pPr algn="ctr"/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874A24-9B50-4E23-AFF5-D5D90BF78954}"/>
              </a:ext>
            </a:extLst>
          </p:cNvPr>
          <p:cNvSpPr txBox="1"/>
          <p:nvPr/>
        </p:nvSpPr>
        <p:spPr>
          <a:xfrm>
            <a:off x="8352098" y="5000957"/>
            <a:ext cx="343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Remembered OOH that advertised a product or service.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C4F615F-560F-4F8D-9122-CB29F9C9434F}"/>
              </a:ext>
            </a:extLst>
          </p:cNvPr>
          <p:cNvGrpSpPr/>
          <p:nvPr/>
        </p:nvGrpSpPr>
        <p:grpSpPr>
          <a:xfrm>
            <a:off x="405520" y="2891806"/>
            <a:ext cx="11380960" cy="1862048"/>
            <a:chOff x="419405" y="2891806"/>
            <a:chExt cx="11380960" cy="186204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F87BEFA-DD49-4A13-B4B9-2129DEB2219C}"/>
                </a:ext>
              </a:extLst>
            </p:cNvPr>
            <p:cNvGrpSpPr/>
            <p:nvPr/>
          </p:nvGrpSpPr>
          <p:grpSpPr>
            <a:xfrm>
              <a:off x="419405" y="2891806"/>
              <a:ext cx="3434382" cy="1862048"/>
              <a:chOff x="419405" y="2891806"/>
              <a:chExt cx="3434382" cy="1862048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3A22FE8-C762-4DCB-8C72-CB3E41EBE0CE}"/>
                  </a:ext>
                </a:extLst>
              </p:cNvPr>
              <p:cNvSpPr txBox="1"/>
              <p:nvPr/>
            </p:nvSpPr>
            <p:spPr>
              <a:xfrm>
                <a:off x="698796" y="2891806"/>
                <a:ext cx="28756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rgbClr val="F19B79"/>
                    </a:solidFill>
                    <a:latin typeface="Gotham Bold" pitchFamily="50" charset="0"/>
                    <a:cs typeface="Gotham Bold" pitchFamily="50" charset="0"/>
                  </a:rPr>
                  <a:t>51</a:t>
                </a:r>
                <a:r>
                  <a:rPr lang="en-AU" sz="6000" dirty="0">
                    <a:solidFill>
                      <a:srgbClr val="F19B79"/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rgbClr val="F19B79"/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B639070-1A1B-4174-A480-140998F7CC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405" y="4753854"/>
                <a:ext cx="3434382" cy="0"/>
              </a:xfrm>
              <a:prstGeom prst="line">
                <a:avLst/>
              </a:prstGeom>
              <a:ln w="76200">
                <a:solidFill>
                  <a:srgbClr val="FFC30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3E01EA9-3FA6-4F43-8AB0-ED0F9A918F06}"/>
                </a:ext>
              </a:extLst>
            </p:cNvPr>
            <p:cNvGrpSpPr/>
            <p:nvPr/>
          </p:nvGrpSpPr>
          <p:grpSpPr>
            <a:xfrm>
              <a:off x="4392694" y="2891806"/>
              <a:ext cx="3434382" cy="1862048"/>
              <a:chOff x="4378809" y="2891806"/>
              <a:chExt cx="3434382" cy="18620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16D689-09BE-4FB6-852F-FA314E2B1905}"/>
                  </a:ext>
                </a:extLst>
              </p:cNvPr>
              <p:cNvSpPr txBox="1"/>
              <p:nvPr/>
            </p:nvSpPr>
            <p:spPr>
              <a:xfrm>
                <a:off x="4731787" y="2891806"/>
                <a:ext cx="2728427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rgbClr val="F19B79"/>
                    </a:solidFill>
                    <a:latin typeface="Gotham Bold" pitchFamily="50" charset="0"/>
                    <a:cs typeface="Gotham Bold" pitchFamily="50" charset="0"/>
                  </a:rPr>
                  <a:t>29</a:t>
                </a:r>
                <a:r>
                  <a:rPr lang="en-AU" sz="6000" dirty="0">
                    <a:solidFill>
                      <a:srgbClr val="F19B79"/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rgbClr val="F19B79"/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9745B84-47F4-4B37-BA66-6E7668803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8809" y="4753854"/>
                <a:ext cx="3434382" cy="0"/>
              </a:xfrm>
              <a:prstGeom prst="line">
                <a:avLst/>
              </a:prstGeom>
              <a:ln w="76200">
                <a:solidFill>
                  <a:srgbClr val="FFC30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55FC406-6397-4D6C-B474-C616BE73C703}"/>
                </a:ext>
              </a:extLst>
            </p:cNvPr>
            <p:cNvGrpSpPr/>
            <p:nvPr/>
          </p:nvGrpSpPr>
          <p:grpSpPr>
            <a:xfrm>
              <a:off x="8365983" y="2891806"/>
              <a:ext cx="3434382" cy="1862048"/>
              <a:chOff x="8365983" y="2891806"/>
              <a:chExt cx="3434382" cy="1862048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34B9F3A-5FCA-46B7-A541-CA1FEB16E01D}"/>
                  </a:ext>
                </a:extLst>
              </p:cNvPr>
              <p:cNvSpPr txBox="1"/>
              <p:nvPr/>
            </p:nvSpPr>
            <p:spPr>
              <a:xfrm>
                <a:off x="8718961" y="2891806"/>
                <a:ext cx="2728427" cy="1862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rgbClr val="F19B79"/>
                    </a:solidFill>
                    <a:latin typeface="Gotham Bold" pitchFamily="50" charset="0"/>
                    <a:cs typeface="Gotham Bold" pitchFamily="50" charset="0"/>
                  </a:rPr>
                  <a:t>47</a:t>
                </a:r>
                <a:r>
                  <a:rPr lang="en-AU" sz="6000" dirty="0">
                    <a:solidFill>
                      <a:srgbClr val="F19B79"/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rgbClr val="F19B79"/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7F94B2-99E1-43C2-84E1-70E9F26178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5983" y="4753854"/>
                <a:ext cx="3434382" cy="0"/>
              </a:xfrm>
              <a:prstGeom prst="line">
                <a:avLst/>
              </a:prstGeom>
              <a:ln w="76200">
                <a:solidFill>
                  <a:srgbClr val="FFC30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1D42F90-8F2B-4241-A1F0-EB8CB607EE8C}"/>
              </a:ext>
            </a:extLst>
          </p:cNvPr>
          <p:cNvSpPr txBox="1"/>
          <p:nvPr/>
        </p:nvSpPr>
        <p:spPr>
          <a:xfrm>
            <a:off x="343675" y="2060369"/>
            <a:ext cx="8361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the people who recalled seeing OOH advertising during the lockdown period:</a:t>
            </a:r>
          </a:p>
        </p:txBody>
      </p:sp>
    </p:spTree>
    <p:extLst>
      <p:ext uri="{BB962C8B-B14F-4D97-AF65-F5344CB8AC3E}">
        <p14:creationId xmlns:p14="http://schemas.microsoft.com/office/powerpoint/2010/main" val="131546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4D45-42CD-42C7-B634-C5A7231B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74" y="451921"/>
            <a:ext cx="7843885" cy="549275"/>
          </a:xfrm>
        </p:spPr>
        <p:txBody>
          <a:bodyPr anchor="t">
            <a:noAutofit/>
          </a:bodyPr>
          <a:lstStyle/>
          <a:p>
            <a:r>
              <a:rPr lang="en-AU" sz="3600" dirty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rPr>
              <a:t>OOH can inspire positive emotions and drives action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365E5-04E4-4F69-8ECF-7C41A1B36A2B}"/>
              </a:ext>
            </a:extLst>
          </p:cNvPr>
          <p:cNvSpPr txBox="1"/>
          <p:nvPr/>
        </p:nvSpPr>
        <p:spPr>
          <a:xfrm>
            <a:off x="343674" y="6602628"/>
            <a:ext cx="8305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Source: OMA survey conduced by </a:t>
            </a:r>
            <a:r>
              <a:rPr lang="en-AU" sz="800" dirty="0" err="1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Dynata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, September 2020, Metro Australians aged 18+ n= 238, Sydney, Melbourne, Brisbane, Adelaide and Perth.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358D7-5AB1-43BC-BEBF-9EF6F83705B5}"/>
              </a:ext>
            </a:extLst>
          </p:cNvPr>
          <p:cNvSpPr txBox="1"/>
          <p:nvPr/>
        </p:nvSpPr>
        <p:spPr>
          <a:xfrm>
            <a:off x="405520" y="5000957"/>
            <a:ext cx="3434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Thought more about the positive aspects of </a:t>
            </a:r>
            <a:b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</a:br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their lives as a result </a:t>
            </a:r>
            <a:b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</a:br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the pandemic.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C54056-F7CB-4F74-ACB5-E9E622F16343}"/>
              </a:ext>
            </a:extLst>
          </p:cNvPr>
          <p:cNvSpPr txBox="1"/>
          <p:nvPr/>
        </p:nvSpPr>
        <p:spPr>
          <a:xfrm>
            <a:off x="4378809" y="5000957"/>
            <a:ext cx="343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Made a conscious effort to think more positively.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874A24-9B50-4E23-AFF5-D5D90BF78954}"/>
              </a:ext>
            </a:extLst>
          </p:cNvPr>
          <p:cNvSpPr txBox="1"/>
          <p:nvPr/>
        </p:nvSpPr>
        <p:spPr>
          <a:xfrm>
            <a:off x="8352098" y="5000957"/>
            <a:ext cx="343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Spoke to family and friends about the future.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C4F615F-560F-4F8D-9122-CB29F9C9434F}"/>
              </a:ext>
            </a:extLst>
          </p:cNvPr>
          <p:cNvGrpSpPr/>
          <p:nvPr/>
        </p:nvGrpSpPr>
        <p:grpSpPr>
          <a:xfrm>
            <a:off x="405520" y="2891806"/>
            <a:ext cx="11380960" cy="1862048"/>
            <a:chOff x="419405" y="2891806"/>
            <a:chExt cx="11380960" cy="186204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F87BEFA-DD49-4A13-B4B9-2129DEB2219C}"/>
                </a:ext>
              </a:extLst>
            </p:cNvPr>
            <p:cNvGrpSpPr/>
            <p:nvPr/>
          </p:nvGrpSpPr>
          <p:grpSpPr>
            <a:xfrm>
              <a:off x="419405" y="2891806"/>
              <a:ext cx="3434382" cy="1862048"/>
              <a:chOff x="419405" y="2891806"/>
              <a:chExt cx="3434382" cy="1862048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3A22FE8-C762-4DCB-8C72-CB3E41EBE0CE}"/>
                  </a:ext>
                </a:extLst>
              </p:cNvPr>
              <p:cNvSpPr txBox="1"/>
              <p:nvPr/>
            </p:nvSpPr>
            <p:spPr>
              <a:xfrm>
                <a:off x="698796" y="2891806"/>
                <a:ext cx="2875600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90</a:t>
                </a:r>
                <a:r>
                  <a:rPr lang="en-AU" sz="6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B639070-1A1B-4174-A480-140998F7CC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405" y="4753854"/>
                <a:ext cx="3434382" cy="0"/>
              </a:xfrm>
              <a:prstGeom prst="line">
                <a:avLst/>
              </a:prstGeom>
              <a:ln w="76200">
                <a:solidFill>
                  <a:srgbClr val="FFC30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3E01EA9-3FA6-4F43-8AB0-ED0F9A918F06}"/>
                </a:ext>
              </a:extLst>
            </p:cNvPr>
            <p:cNvGrpSpPr/>
            <p:nvPr/>
          </p:nvGrpSpPr>
          <p:grpSpPr>
            <a:xfrm>
              <a:off x="4392694" y="2891806"/>
              <a:ext cx="3434382" cy="1862048"/>
              <a:chOff x="4378809" y="2891806"/>
              <a:chExt cx="3434382" cy="18620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516D689-09BE-4FB6-852F-FA314E2B1905}"/>
                  </a:ext>
                </a:extLst>
              </p:cNvPr>
              <p:cNvSpPr txBox="1"/>
              <p:nvPr/>
            </p:nvSpPr>
            <p:spPr>
              <a:xfrm>
                <a:off x="4731787" y="2891806"/>
                <a:ext cx="2728427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87</a:t>
                </a:r>
                <a:r>
                  <a:rPr lang="en-AU" sz="6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9745B84-47F4-4B37-BA66-6E7668803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8809" y="4753854"/>
                <a:ext cx="3434382" cy="0"/>
              </a:xfrm>
              <a:prstGeom prst="line">
                <a:avLst/>
              </a:prstGeom>
              <a:ln w="76200">
                <a:solidFill>
                  <a:srgbClr val="FFC30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55FC406-6397-4D6C-B474-C616BE73C703}"/>
                </a:ext>
              </a:extLst>
            </p:cNvPr>
            <p:cNvGrpSpPr/>
            <p:nvPr/>
          </p:nvGrpSpPr>
          <p:grpSpPr>
            <a:xfrm>
              <a:off x="8365983" y="2891806"/>
              <a:ext cx="3434382" cy="1862048"/>
              <a:chOff x="8365983" y="2891806"/>
              <a:chExt cx="3434382" cy="1862048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34B9F3A-5FCA-46B7-A541-CA1FEB16E01D}"/>
                  </a:ext>
                </a:extLst>
              </p:cNvPr>
              <p:cNvSpPr txBox="1"/>
              <p:nvPr/>
            </p:nvSpPr>
            <p:spPr>
              <a:xfrm>
                <a:off x="8718961" y="2891806"/>
                <a:ext cx="2728427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15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77</a:t>
                </a:r>
                <a:r>
                  <a:rPr lang="en-AU" sz="6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Gotham Bold" pitchFamily="50" charset="0"/>
                    <a:cs typeface="Gotham Bold" pitchFamily="50" charset="0"/>
                  </a:rPr>
                  <a:t>%</a:t>
                </a:r>
                <a:endParaRPr lang="en-AU" sz="80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Gotham Bold" pitchFamily="50" charset="0"/>
                  <a:cs typeface="Gotham Bold" pitchFamily="50" charset="0"/>
                </a:endParaRP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07F94B2-99E1-43C2-84E1-70E9F26178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5983" y="4753854"/>
                <a:ext cx="3434382" cy="0"/>
              </a:xfrm>
              <a:prstGeom prst="line">
                <a:avLst/>
              </a:prstGeom>
              <a:ln w="76200">
                <a:solidFill>
                  <a:srgbClr val="FFC30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3B4E025-A315-4A9F-BB91-ADC6BA23CE5A}"/>
              </a:ext>
            </a:extLst>
          </p:cNvPr>
          <p:cNvSpPr txBox="1"/>
          <p:nvPr/>
        </p:nvSpPr>
        <p:spPr>
          <a:xfrm>
            <a:off x="343674" y="2060369"/>
            <a:ext cx="8361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the people who recalled seeing the #OurSecondChance campaign on OOH and social media:</a:t>
            </a:r>
          </a:p>
        </p:txBody>
      </p:sp>
    </p:spTree>
    <p:extLst>
      <p:ext uri="{BB962C8B-B14F-4D97-AF65-F5344CB8AC3E}">
        <p14:creationId xmlns:p14="http://schemas.microsoft.com/office/powerpoint/2010/main" val="381851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4D45-42CD-42C7-B634-C5A7231B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048" y="451921"/>
            <a:ext cx="6527642" cy="549275"/>
          </a:xfrm>
        </p:spPr>
        <p:txBody>
          <a:bodyPr anchor="t">
            <a:noAutofit/>
          </a:bodyPr>
          <a:lstStyle/>
          <a:p>
            <a:r>
              <a:rPr lang="en-AU" sz="3600" dirty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rPr>
              <a:t>OOH prompts people to </a:t>
            </a:r>
            <a:br>
              <a:rPr lang="en-AU" sz="3600" dirty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rPr>
            </a:br>
            <a:r>
              <a:rPr lang="en-AU" sz="3600" dirty="0">
                <a:solidFill>
                  <a:schemeClr val="tx2"/>
                </a:solidFill>
                <a:latin typeface="Gotham Bold" pitchFamily="50" charset="0"/>
                <a:cs typeface="Gotham Bold" pitchFamily="50" charset="0"/>
              </a:rPr>
              <a:t>find out more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8365E5-04E4-4F69-8ECF-7C41A1B36A2B}"/>
              </a:ext>
            </a:extLst>
          </p:cNvPr>
          <p:cNvSpPr txBox="1"/>
          <p:nvPr/>
        </p:nvSpPr>
        <p:spPr>
          <a:xfrm>
            <a:off x="280048" y="6517622"/>
            <a:ext cx="6405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Source: OMA survey, conducted  by </a:t>
            </a:r>
            <a:r>
              <a:rPr lang="en-AU" sz="800" dirty="0" err="1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Dynata</a:t>
            </a:r>
            <a:r>
              <a:rPr lang="en-AU" sz="8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, September 2020, Metro Australians aged 18+ n= 238, Sydney, Melbourne, Brisbane, Adelaide and Perth.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A22FE8-C762-4DCB-8C72-CB3E41EBE0CE}"/>
              </a:ext>
            </a:extLst>
          </p:cNvPr>
          <p:cNvSpPr txBox="1"/>
          <p:nvPr/>
        </p:nvSpPr>
        <p:spPr>
          <a:xfrm>
            <a:off x="280048" y="2803498"/>
            <a:ext cx="351411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600" dirty="0">
                <a:solidFill>
                  <a:srgbClr val="1B8FA2"/>
                </a:solidFill>
                <a:latin typeface="Gotham Bold" pitchFamily="50" charset="0"/>
                <a:cs typeface="Gotham Bold" pitchFamily="50" charset="0"/>
              </a:rPr>
              <a:t>79</a:t>
            </a:r>
            <a:r>
              <a:rPr lang="en-AU" sz="6000" dirty="0">
                <a:solidFill>
                  <a:srgbClr val="1B8FA2"/>
                </a:solidFill>
                <a:latin typeface="Gotham Bold" pitchFamily="50" charset="0"/>
                <a:cs typeface="Gotham Bold" pitchFamily="50" charset="0"/>
              </a:rPr>
              <a:t>%</a:t>
            </a:r>
            <a:endParaRPr lang="en-AU" sz="8000" dirty="0">
              <a:solidFill>
                <a:srgbClr val="1B8FA2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3B4E025-A315-4A9F-BB91-ADC6BA23CE5A}"/>
              </a:ext>
            </a:extLst>
          </p:cNvPr>
          <p:cNvSpPr txBox="1"/>
          <p:nvPr/>
        </p:nvSpPr>
        <p:spPr>
          <a:xfrm>
            <a:off x="280048" y="2093114"/>
            <a:ext cx="5097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Of those people who recalled seeing  #OurSecondChance on OOH and social media: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30D02-1FB7-4AF5-B592-7C08F784ED8A}"/>
              </a:ext>
            </a:extLst>
          </p:cNvPr>
          <p:cNvSpPr txBox="1"/>
          <p:nvPr/>
        </p:nvSpPr>
        <p:spPr>
          <a:xfrm>
            <a:off x="280048" y="5102564"/>
            <a:ext cx="520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003D69"/>
                </a:solidFill>
                <a:latin typeface="Gotham Book" pitchFamily="50" charset="0"/>
                <a:cs typeface="Gotham Book" pitchFamily="50" charset="0"/>
              </a:rPr>
              <a:t>Sought more information about the campaign.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61A258-A38B-43D3-8928-31C1AC0AAB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4857" y="0"/>
            <a:ext cx="537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3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EB9668-FAD5-4B09-BC32-C5AECC846A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933"/>
          <a:stretch/>
        </p:blipFill>
        <p:spPr>
          <a:xfrm>
            <a:off x="595991" y="1713478"/>
            <a:ext cx="7073166" cy="44042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FFB864-D9E3-44B4-A704-B19B36316E0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991" y="1713476"/>
            <a:ext cx="5661586" cy="44042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F0126F9-1402-48B3-87E6-BB4616BAE10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2066" y="4004698"/>
            <a:ext cx="2484261" cy="21130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4241B9-957A-4F5B-A813-4958C8EC596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2691" y="4004699"/>
            <a:ext cx="2484261" cy="21130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CD82FC-95C8-4364-8A10-6BBDE259B5B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2691" y="1713480"/>
            <a:ext cx="5103812" cy="216478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0333266-D825-4D4A-9BC3-4B350DAD3BE6}"/>
              </a:ext>
            </a:extLst>
          </p:cNvPr>
          <p:cNvSpPr txBox="1">
            <a:spLocks/>
          </p:cNvSpPr>
          <p:nvPr/>
        </p:nvSpPr>
        <p:spPr>
          <a:xfrm>
            <a:off x="586465" y="359276"/>
            <a:ext cx="8901484" cy="1258888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2"/>
                </a:solidFill>
                <a:latin typeface="Gotham Bold" panose="02000604030000020004" pitchFamily="2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sz="3600" dirty="0">
                <a:solidFill>
                  <a:srgbClr val="646260"/>
                </a:solidFill>
                <a:latin typeface="Gotham Bold" pitchFamily="50" charset="0"/>
                <a:ea typeface="+mn-ea"/>
                <a:cs typeface="Gotham Bold" pitchFamily="50" charset="0"/>
              </a:rPr>
              <a:t>Use OOH advertising to connect with empathy and emotion.</a:t>
            </a:r>
            <a:endParaRPr lang="en-AU" sz="3600" dirty="0">
              <a:solidFill>
                <a:srgbClr val="646260"/>
              </a:solidFill>
              <a:latin typeface="Gotham Bold" pitchFamily="50" charset="0"/>
              <a:ea typeface="+mn-ea"/>
              <a:cs typeface="Gotham Bold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87C0C1-1941-4208-80B2-A3182657D4F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2691" y="3973579"/>
            <a:ext cx="2484261" cy="21441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D20F48-C2A2-40CA-ADE0-B2B7EF0F59C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2691" y="1715520"/>
            <a:ext cx="5144015" cy="214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3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C952B0-1909-40AF-8BBC-F4303BA6037F}"/>
              </a:ext>
            </a:extLst>
          </p:cNvPr>
          <p:cNvSpPr/>
          <p:nvPr/>
        </p:nvSpPr>
        <p:spPr>
          <a:xfrm>
            <a:off x="3144252" y="44262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More research and insights may be found at</a:t>
            </a:r>
            <a:r>
              <a:rPr lang="en-US" u="sng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Anatomy of Out of Home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8173FF-2C54-494A-8BCE-B6AD47BFCCC8}"/>
              </a:ext>
            </a:extLst>
          </p:cNvPr>
          <p:cNvSpPr/>
          <p:nvPr/>
        </p:nvSpPr>
        <p:spPr>
          <a:xfrm>
            <a:off x="243839" y="5722750"/>
            <a:ext cx="9239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In partnership with </a:t>
            </a:r>
            <a:r>
              <a:rPr lang="en-US" sz="700" dirty="0" err="1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Dynata</a:t>
            </a:r>
            <a:r>
              <a:rPr lang="en-US" sz="700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 - one of the world’s largest first-party data and insights platforms, the survey fielding partner of Outdoor Media Association (OMA).</a:t>
            </a:r>
          </a:p>
          <a:p>
            <a:endParaRPr lang="en-US" sz="700" dirty="0">
              <a:solidFill>
                <a:schemeClr val="bg1"/>
              </a:solidFill>
              <a:latin typeface="Gotham Book" pitchFamily="50" charset="0"/>
              <a:ea typeface="ChunkFive" charset="0"/>
              <a:cs typeface="Gotham Book" pitchFamily="50" charset="0"/>
            </a:endParaRPr>
          </a:p>
          <a:p>
            <a:r>
              <a:rPr lang="en-US" sz="700" dirty="0" err="1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Dynata</a:t>
            </a:r>
            <a:r>
              <a:rPr lang="en-US" sz="700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 is one of the world’s largest first-party data and insights platforms. With a reach that encompasses more than 62 million consumers and business professionals globally, and an extensive library of individual profile attributes collected through surveys, </a:t>
            </a:r>
            <a:r>
              <a:rPr lang="en-US" sz="700" dirty="0" err="1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Dynata</a:t>
            </a:r>
            <a:r>
              <a:rPr lang="en-US" sz="700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 provides precise, trustworthy, quality data. The company has built innovative services and solutions around its robust first-party data offering to bring the voice of the customer to the entire marketing continuum―from strategy, innovation and branding to advertising, measurement and </a:t>
            </a:r>
            <a:r>
              <a:rPr lang="en-US" sz="700" dirty="0" err="1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optimisation</a:t>
            </a:r>
            <a:r>
              <a:rPr lang="en-US" sz="700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. </a:t>
            </a:r>
            <a:r>
              <a:rPr lang="en-US" sz="700" dirty="0" err="1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Dynata</a:t>
            </a:r>
            <a:r>
              <a:rPr lang="en-US" sz="700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 serves nearly 6,000 market research, media and advertising agencies, publishers, consulting and investment firms, and corporate customers in North America, South America, Europe and Asia-Pacific. </a:t>
            </a:r>
          </a:p>
          <a:p>
            <a:endParaRPr lang="en-US" sz="700" dirty="0">
              <a:solidFill>
                <a:schemeClr val="bg1"/>
              </a:solidFill>
              <a:latin typeface="Gotham Book" pitchFamily="50" charset="0"/>
              <a:ea typeface="ChunkFive" charset="0"/>
              <a:cs typeface="Gotham Book" pitchFamily="50" charset="0"/>
            </a:endParaRPr>
          </a:p>
          <a:p>
            <a:r>
              <a:rPr lang="en-US" sz="700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</a:rPr>
              <a:t>For more information, go to </a:t>
            </a:r>
            <a:r>
              <a:rPr lang="en-US" sz="700" dirty="0">
                <a:solidFill>
                  <a:schemeClr val="bg1"/>
                </a:solidFill>
                <a:latin typeface="Gotham Book" pitchFamily="50" charset="0"/>
                <a:ea typeface="ChunkFive" charset="0"/>
                <a:cs typeface="Gotham Book" pitchFamily="50" charset="0"/>
                <a:hlinkClick r:id="rId4"/>
              </a:rPr>
              <a:t>www.dynata.com.</a:t>
            </a:r>
            <a:endParaRPr lang="en-US" sz="700" dirty="0">
              <a:solidFill>
                <a:schemeClr val="bg1"/>
              </a:solidFill>
              <a:latin typeface="Gotham Book" pitchFamily="50" charset="0"/>
              <a:ea typeface="ChunkFive" charset="0"/>
              <a:cs typeface="Gotham Book" pitchFamily="50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0B7740-8493-4078-9B80-2DDEA25073E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06523" y="5803563"/>
            <a:ext cx="2289384" cy="7924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03522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MA slides - basic Full expression logo">
  <a:themeElements>
    <a:clrScheme name="OMA Colours">
      <a:dk1>
        <a:srgbClr val="000000"/>
      </a:dk1>
      <a:lt1>
        <a:srgbClr val="FFFFFF"/>
      </a:lt1>
      <a:dk2>
        <a:srgbClr val="55504C"/>
      </a:dk2>
      <a:lt2>
        <a:srgbClr val="DCD9B6"/>
      </a:lt2>
      <a:accent1>
        <a:srgbClr val="28BFD7"/>
      </a:accent1>
      <a:accent2>
        <a:srgbClr val="27AC4E"/>
      </a:accent2>
      <a:accent3>
        <a:srgbClr val="F05523"/>
      </a:accent3>
      <a:accent4>
        <a:srgbClr val="EE59A0"/>
      </a:accent4>
      <a:accent5>
        <a:srgbClr val="D22229"/>
      </a:accent5>
      <a:accent6>
        <a:srgbClr val="440146"/>
      </a:accent6>
      <a:hlink>
        <a:srgbClr val="063C68"/>
      </a:hlink>
      <a:folHlink>
        <a:srgbClr val="5550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A_Template_v4" id="{A560E57B-FE9A-BE47-8DE7-DD05872249A9}" vid="{E7410C1A-13D2-5E41-BA3F-2D2C683BA6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31717</TotalTime>
  <Words>676</Words>
  <Application>Microsoft Office PowerPoint</Application>
  <PresentationFormat>Widescreen</PresentationFormat>
  <Paragraphs>54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Gotham Bold</vt:lpstr>
      <vt:lpstr>Gotham Book</vt:lpstr>
      <vt:lpstr>Gotham Medium</vt:lpstr>
      <vt:lpstr>1_OMA slides - basic Full expression logo</vt:lpstr>
      <vt:lpstr>#OurSecondChance Out of Home advertising can engender empathy and fire emotion</vt:lpstr>
      <vt:lpstr>PowerPoint Presentation</vt:lpstr>
      <vt:lpstr>People noticed OOH during lockdown</vt:lpstr>
      <vt:lpstr>People remembered #OurSecondChance</vt:lpstr>
      <vt:lpstr>OOH informs and builds trust</vt:lpstr>
      <vt:lpstr>OOH can inspire positive emotions and drives action</vt:lpstr>
      <vt:lpstr>OOH prompts people to  find out more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Dance</dc:creator>
  <cp:lastModifiedBy>Emma Ward</cp:lastModifiedBy>
  <cp:revision>456</cp:revision>
  <cp:lastPrinted>2019-01-28T22:31:37Z</cp:lastPrinted>
  <dcterms:created xsi:type="dcterms:W3CDTF">2018-11-28T03:58:55Z</dcterms:created>
  <dcterms:modified xsi:type="dcterms:W3CDTF">2020-10-28T23:11:51Z</dcterms:modified>
</cp:coreProperties>
</file>