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</p:sldMasterIdLst>
  <p:notesMasterIdLst>
    <p:notesMasterId r:id="rId8"/>
  </p:notesMasterIdLst>
  <p:handoutMasterIdLst>
    <p:handoutMasterId r:id="rId9"/>
  </p:handoutMasterIdLst>
  <p:sldIdLst>
    <p:sldId id="343" r:id="rId2"/>
    <p:sldId id="368" r:id="rId3"/>
    <p:sldId id="370" r:id="rId4"/>
    <p:sldId id="371" r:id="rId5"/>
    <p:sldId id="373" r:id="rId6"/>
    <p:sldId id="266" r:id="rId7"/>
  </p:sldIdLst>
  <p:sldSz cx="12192000" cy="6858000"/>
  <p:notesSz cx="6797675" cy="9926638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FFC30B"/>
    <a:srgbClr val="646260"/>
    <a:srgbClr val="8E6C00"/>
    <a:srgbClr val="DAA600"/>
    <a:srgbClr val="FFC000"/>
    <a:srgbClr val="7E0432"/>
    <a:srgbClr val="D40654"/>
    <a:srgbClr val="55504D"/>
    <a:srgbClr val="003D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33"/>
    <p:restoredTop sz="88712" autoAdjust="0"/>
  </p:normalViewPr>
  <p:slideViewPr>
    <p:cSldViewPr snapToGrid="0" snapToObjects="1" showGuides="1">
      <p:cViewPr varScale="1">
        <p:scale>
          <a:sx n="76" d="100"/>
          <a:sy n="76" d="100"/>
        </p:scale>
        <p:origin x="763" y="43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-23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notesViewPr>
    <p:cSldViewPr snapToGrid="0" snapToObjects="1" showGuides="1">
      <p:cViewPr varScale="1">
        <p:scale>
          <a:sx n="69" d="100"/>
          <a:sy n="69" d="100"/>
        </p:scale>
        <p:origin x="326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036686-C3B7-F646-A730-332E518D0C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E2661-0A28-2B4F-B53D-C4EB241344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011D1-4DAC-5E41-B814-278876A048E6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AC27B6-A72C-0C49-A86D-667D5DA03C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78EA07-C3F6-3746-A9AA-81E50FF6F2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FEC94-71BF-4B43-BFE6-4E9F7F05B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64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DF1D4-9FD9-0742-AEFA-26ADAE7E25CD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8794D-72FC-8A48-A509-F61C0F60D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0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8794D-72FC-8A48-A509-F61C0F60DC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90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8794D-72FC-8A48-A509-F61C0F60DC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72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8794D-72FC-8A48-A509-F61C0F60DC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11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8794D-72FC-8A48-A509-F61C0F60DC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59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8794D-72FC-8A48-A509-F61C0F60DC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59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3867-8D40-0F47-AF69-8A4B050DB603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874713" y="441325"/>
            <a:ext cx="3827916" cy="2882446"/>
          </a:xfrm>
        </p:spPr>
        <p:txBody>
          <a:bodyPr anchor="b">
            <a:normAutofit/>
          </a:bodyPr>
          <a:lstStyle>
            <a:lvl1pPr algn="l">
              <a:defRPr sz="4000" b="1" i="0">
                <a:latin typeface="Gotham Bold" panose="02000604030000020004" pitchFamily="2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9F660-8852-B344-BDE0-D30C3DCD9A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4713" y="3802742"/>
            <a:ext cx="3827916" cy="1455057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Gotham Mediu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7241D2-6220-3C4B-AF57-9B0F5CD52A88}"/>
              </a:ext>
            </a:extLst>
          </p:cNvPr>
          <p:cNvCxnSpPr>
            <a:cxnSpLocks/>
          </p:cNvCxnSpPr>
          <p:nvPr userDrawn="1"/>
        </p:nvCxnSpPr>
        <p:spPr>
          <a:xfrm>
            <a:off x="874713" y="3541486"/>
            <a:ext cx="2216445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684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panel -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F25158-D1EC-F348-9011-51D907DBC9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989138"/>
            <a:ext cx="10442575" cy="4140199"/>
          </a:xfrm>
        </p:spPr>
        <p:txBody>
          <a:bodyPr numCol="2" spcCol="540000">
            <a:no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b="0" i="0">
                <a:latin typeface="Gotham Book" panose="02000604040000020004" pitchFamily="2" charset="0"/>
              </a:defRPr>
            </a:lvl1pPr>
            <a:lvl2pPr marL="45720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Bullets 2 column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4132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text panel -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F25158-D1EC-F348-9011-51D907DBC953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874713" y="1989138"/>
            <a:ext cx="10442575" cy="4140352"/>
          </a:xfrm>
        </p:spPr>
        <p:txBody>
          <a:bodyPr numCol="3" spcCol="360000">
            <a:no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b="0" i="0">
                <a:latin typeface="Gotham Book" panose="02000604040000020004" pitchFamily="2" charset="0"/>
              </a:defRPr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4pPr>
            <a:lvl5pPr marL="0" indent="0" fontAlgn="t" latinLnBrk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5pPr>
          </a:lstStyle>
          <a:p>
            <a:pPr lvl="0"/>
            <a:r>
              <a:rPr lang="en-US" dirty="0"/>
              <a:t>3column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92758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5C2F5-2DB6-CA4A-B1B4-68144D942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3/25/2020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F97FA9-32CB-FF48-87E7-B71AA7C2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2BA41-6C69-3549-A671-C9530E6B9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14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371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ro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B657C475-6F3A-104C-A725-9B843B582855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74713" y="1989138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4757160-F5C8-8E46-A6C7-0BDC39BA4C7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4713" y="4016306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35CCE8D0-1962-9D43-8E05-CE4B9066F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33375"/>
            <a:ext cx="7029025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5A09DFDE-9B92-B74A-AFCD-C07794076DAD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3142921" y="1989138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7" name="Content Placeholder 31">
            <a:extLst>
              <a:ext uri="{FF2B5EF4-FFF2-40B4-BE49-F238E27FC236}">
                <a16:creationId xmlns:a16="http://schemas.microsoft.com/office/drawing/2014/main" id="{D29A61BA-FF09-0948-98EB-B422E478C93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142921" y="4016306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04DA7536-213F-184C-8A62-F79E5425ED0B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5411129" y="1989138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Content Placeholder 31">
            <a:extLst>
              <a:ext uri="{FF2B5EF4-FFF2-40B4-BE49-F238E27FC236}">
                <a16:creationId xmlns:a16="http://schemas.microsoft.com/office/drawing/2014/main" id="{1CE479B5-B321-2142-9ABD-CD8A19DA64A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11129" y="4016306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3B7CB02B-E3FD-8442-9BF5-22DA77BFA63E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7679337" y="1989138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Content Placeholder 31">
            <a:extLst>
              <a:ext uri="{FF2B5EF4-FFF2-40B4-BE49-F238E27FC236}">
                <a16:creationId xmlns:a16="http://schemas.microsoft.com/office/drawing/2014/main" id="{994A6C7A-7B2F-7043-A3C7-53557D599554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7679337" y="4016306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CD6BD9C8-748D-CC4C-B93B-A500121AF3C5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9947545" y="1989138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Content Placeholder 31">
            <a:extLst>
              <a:ext uri="{FF2B5EF4-FFF2-40B4-BE49-F238E27FC236}">
                <a16:creationId xmlns:a16="http://schemas.microsoft.com/office/drawing/2014/main" id="{047EDC1C-F43A-7C40-84D9-642C597CB5F9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9947545" y="4016305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59150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quo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9E263F0-3953-A545-AA32-C828AECFF061}"/>
              </a:ext>
            </a:extLst>
          </p:cNvPr>
          <p:cNvSpPr/>
          <p:nvPr userDrawn="1"/>
        </p:nvSpPr>
        <p:spPr>
          <a:xfrm>
            <a:off x="0" y="0"/>
            <a:ext cx="6096000" cy="6864006"/>
          </a:xfrm>
          <a:prstGeom prst="rect">
            <a:avLst/>
          </a:prstGeom>
          <a:solidFill>
            <a:srgbClr val="20AA4D"/>
          </a:solidFill>
          <a:ln w="28575">
            <a:solidFill>
              <a:srgbClr val="5AAA6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800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55CC21B-D91F-C045-9F94-C3B3878324B0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6095994" y="-6005"/>
            <a:ext cx="6096007" cy="6864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0" marR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FC0E8D9A-4DAA-994E-98EC-27890AD73981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1863" y="638504"/>
            <a:ext cx="3999507" cy="55494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SzTx/>
              <a:buFontTx/>
              <a:buNone/>
              <a:defRPr sz="2400" b="0" i="0">
                <a:solidFill>
                  <a:srgbClr val="FFFFFF"/>
                </a:solidFill>
                <a:latin typeface="Gotham Book" panose="02000604040000020004" pitchFamily="2" charset="0"/>
                <a:ea typeface="Gotham Book" panose="02000604040000020004" pitchFamily="2" charset="0"/>
                <a:cs typeface="Gotham Book" panose="02000604040000020004" pitchFamily="2" charset="0"/>
                <a:sym typeface="Gotham Medium"/>
              </a:defRPr>
            </a:lvl1pPr>
            <a:lvl2pPr marL="653142" indent="-195942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2pPr>
            <a:lvl3pPr marL="1143000" indent="-228600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3pPr>
            <a:lvl4pPr marL="1620981" indent="-249381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4pPr>
            <a:lvl5pPr marL="2078181" indent="-249381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5pPr>
          </a:lstStyle>
          <a:p>
            <a:r>
              <a:rPr lang="en-AU" dirty="0"/>
              <a:t>Click to add text/quote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8649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E9D7BBA-8DAA-6649-BF93-74DCCEB02FF9}"/>
              </a:ext>
            </a:extLst>
          </p:cNvPr>
          <p:cNvSpPr>
            <a:spLocks noGrp="1"/>
          </p:cNvSpPr>
          <p:nvPr>
            <p:ph type="pic" sz="half" idx="14" hasCustomPrompt="1"/>
          </p:nvPr>
        </p:nvSpPr>
        <p:spPr>
          <a:xfrm>
            <a:off x="709880" y="-1"/>
            <a:ext cx="4876800" cy="61293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228600" marR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4083FA-47F8-3048-BB5E-E2A602B837B8}"/>
              </a:ext>
            </a:extLst>
          </p:cNvPr>
          <p:cNvSpPr/>
          <p:nvPr userDrawn="1"/>
        </p:nvSpPr>
        <p:spPr>
          <a:xfrm>
            <a:off x="7682755" y="3067662"/>
            <a:ext cx="1855693" cy="107578"/>
          </a:xfrm>
          <a:prstGeom prst="rect">
            <a:avLst/>
          </a:prstGeom>
          <a:solidFill>
            <a:srgbClr val="55504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12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Gotham"/>
              </a:defRPr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CF103C5-CF9C-9543-83AE-CAA5933762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48425" y="3436938"/>
            <a:ext cx="4324350" cy="26924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49D89120-2056-774E-B0AF-5FFA2A4602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48425" y="2020888"/>
            <a:ext cx="4324350" cy="898525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3200" b="1" i="0">
                <a:solidFill>
                  <a:schemeClr val="accent2"/>
                </a:solidFill>
                <a:latin typeface="Gotham Bold" panose="02000604030000020004" pitchFamily="2" charset="0"/>
              </a:defRPr>
            </a:lvl1pPr>
          </a:lstStyle>
          <a:p>
            <a:pPr lvl="0"/>
            <a:r>
              <a:rPr lang="en-US" dirty="0"/>
              <a:t>Click to edit Edit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61883E53-7589-214D-A17E-AFFA1986CF7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48425" y="1564601"/>
            <a:ext cx="4324350" cy="325438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098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55CC21B-D91F-C045-9F94-C3B3878324B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2000" cy="6864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0" marR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983183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55CC21B-D91F-C045-9F94-C3B3878324B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2000" cy="6864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0" marR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92D078-24C4-F140-AEF7-E7E7ACC5A832}"/>
              </a:ext>
            </a:extLst>
          </p:cNvPr>
          <p:cNvSpPr/>
          <p:nvPr userDrawn="1"/>
        </p:nvSpPr>
        <p:spPr>
          <a:xfrm>
            <a:off x="0" y="-6006"/>
            <a:ext cx="12192001" cy="6864006"/>
          </a:xfrm>
          <a:prstGeom prst="rect">
            <a:avLst/>
          </a:prstGeom>
          <a:solidFill>
            <a:schemeClr val="accent2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FA410E-608D-934D-AE9F-64DA39FF103B}"/>
              </a:ext>
            </a:extLst>
          </p:cNvPr>
          <p:cNvSpPr txBox="1">
            <a:spLocks/>
          </p:cNvSpPr>
          <p:nvPr userDrawn="1"/>
        </p:nvSpPr>
        <p:spPr>
          <a:xfrm>
            <a:off x="874712" y="3068638"/>
            <a:ext cx="8101013" cy="149383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2"/>
                </a:solidFill>
                <a:latin typeface="Gotham Bold" panose="02000604030000020004" pitchFamily="2" charset="0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</a:rPr>
              <a:t>Section 2</a:t>
            </a:r>
          </a:p>
        </p:txBody>
      </p:sp>
    </p:spTree>
    <p:extLst>
      <p:ext uri="{BB962C8B-B14F-4D97-AF65-F5344CB8AC3E}">
        <p14:creationId xmlns:p14="http://schemas.microsoft.com/office/powerpoint/2010/main" val="332857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-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B8C1E1-D2B3-A94C-B660-8D901A3F85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686985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611C55D-8660-EF4F-9F89-4121C39C99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4713" y="1989137"/>
            <a:ext cx="5124132" cy="413269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91B5272-194D-ED42-B4A0-D64ECA5B8B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01105" y="1989137"/>
            <a:ext cx="5195569" cy="413269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815435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357963-143F-AA4D-928D-0AB82C1364C8}"/>
              </a:ext>
            </a:extLst>
          </p:cNvPr>
          <p:cNvSpPr/>
          <p:nvPr userDrawn="1"/>
        </p:nvSpPr>
        <p:spPr>
          <a:xfrm>
            <a:off x="442913" y="0"/>
            <a:ext cx="4259716" cy="5022056"/>
          </a:xfrm>
          <a:prstGeom prst="rect">
            <a:avLst/>
          </a:prstGeom>
          <a:solidFill>
            <a:schemeClr val="accent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F43867-8D40-0F47-AF69-8A4B050DB603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874713" y="441325"/>
            <a:ext cx="3594048" cy="2882446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Gotham Bold" panose="02000604030000020004" pitchFamily="2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9F660-8852-B344-BDE0-D30C3DCD9A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4713" y="3802743"/>
            <a:ext cx="3594048" cy="1219314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Gotham Mediu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471020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897422-0615-194F-909B-82FE4004B9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95324" y="1736725"/>
            <a:ext cx="5562257" cy="43851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A1C527E-7F12-AD49-8F7E-D10E8192FE25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9012238" y="1736724"/>
            <a:ext cx="2484438" cy="21422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640A345C-05A4-824E-8736-711852D1DA49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012239" y="3979581"/>
            <a:ext cx="2484436" cy="214224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D63C19B-569F-6E46-9314-38F6281CBAEC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92689" y="1736724"/>
            <a:ext cx="2484438" cy="21422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EECD908E-CEC6-5447-96B0-C5C0554F189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6392690" y="3979581"/>
            <a:ext cx="2484436" cy="214224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79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584C4A4A-07BE-3544-A349-7DED7EBD59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12313" y="0"/>
            <a:ext cx="56796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6BD04C22-565E-E243-9968-1D3BBF353A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4" y="333375"/>
            <a:ext cx="480125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3803272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icture Placeholder 3">
            <a:extLst>
              <a:ext uri="{FF2B5EF4-FFF2-40B4-BE49-F238E27FC236}">
                <a16:creationId xmlns:a16="http://schemas.microsoft.com/office/drawing/2014/main" id="{E43BD0BB-A316-8F46-A81C-A58E8D4729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22633" y="0"/>
            <a:ext cx="4178417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1A8620A-33A9-F347-A3D6-22E37AB92385}"/>
              </a:ext>
            </a:extLst>
          </p:cNvPr>
          <p:cNvSpPr txBox="1"/>
          <p:nvPr userDrawn="1"/>
        </p:nvSpPr>
        <p:spPr>
          <a:xfrm>
            <a:off x="9334503" y="2225610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415A98-4A85-DE41-8608-1DBE02BF26CB}"/>
              </a:ext>
            </a:extLst>
          </p:cNvPr>
          <p:cNvSpPr txBox="1"/>
          <p:nvPr userDrawn="1"/>
        </p:nvSpPr>
        <p:spPr>
          <a:xfrm>
            <a:off x="9334500" y="1920049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D852372-AAB0-1343-91E6-356D3B28F6F7}"/>
              </a:ext>
            </a:extLst>
          </p:cNvPr>
          <p:cNvSpPr txBox="1"/>
          <p:nvPr userDrawn="1"/>
        </p:nvSpPr>
        <p:spPr>
          <a:xfrm>
            <a:off x="9334503" y="3387816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694691-52E9-4D4E-8FCA-152FF9BD40CE}"/>
              </a:ext>
            </a:extLst>
          </p:cNvPr>
          <p:cNvSpPr txBox="1"/>
          <p:nvPr userDrawn="1"/>
        </p:nvSpPr>
        <p:spPr>
          <a:xfrm>
            <a:off x="9334500" y="3082255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C2A2EC-919E-BF44-BAB2-D5F657B72ACC}"/>
              </a:ext>
            </a:extLst>
          </p:cNvPr>
          <p:cNvSpPr txBox="1"/>
          <p:nvPr userDrawn="1"/>
        </p:nvSpPr>
        <p:spPr>
          <a:xfrm>
            <a:off x="9334503" y="4521833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7ECB00A-5CA1-384C-87C6-61BF6ACDC93C}"/>
              </a:ext>
            </a:extLst>
          </p:cNvPr>
          <p:cNvSpPr txBox="1"/>
          <p:nvPr userDrawn="1"/>
        </p:nvSpPr>
        <p:spPr>
          <a:xfrm>
            <a:off x="9334500" y="4216272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2624736-9561-0447-B7EC-3C972D607C77}"/>
              </a:ext>
            </a:extLst>
          </p:cNvPr>
          <p:cNvSpPr txBox="1"/>
          <p:nvPr userDrawn="1"/>
        </p:nvSpPr>
        <p:spPr>
          <a:xfrm>
            <a:off x="9334503" y="5657200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DDCD765-225B-4443-8D6A-931E20F754DF}"/>
              </a:ext>
            </a:extLst>
          </p:cNvPr>
          <p:cNvSpPr txBox="1"/>
          <p:nvPr userDrawn="1"/>
        </p:nvSpPr>
        <p:spPr>
          <a:xfrm>
            <a:off x="9334500" y="5351639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0B9D56F-CA81-8A41-84E9-35FA26C083ED}"/>
              </a:ext>
            </a:extLst>
          </p:cNvPr>
          <p:cNvSpPr/>
          <p:nvPr userDrawn="1"/>
        </p:nvSpPr>
        <p:spPr>
          <a:xfrm>
            <a:off x="874713" y="3179599"/>
            <a:ext cx="1855693" cy="107578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45719" tIns="36000" rIns="45719" anchor="ctr"/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12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Gotham"/>
              </a:defRPr>
            </a:pPr>
            <a:endParaRPr sz="120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882C4-DCF2-DE40-9691-E0937F428D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713" y="3627438"/>
            <a:ext cx="3021012" cy="27289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  <a:lvl2pPr marL="144463" indent="0">
              <a:buFontTx/>
              <a:buNone/>
              <a:tabLst/>
              <a:defRPr sz="14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F75696-92DA-524D-89AA-C23314B6D4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4713" y="948234"/>
            <a:ext cx="3021012" cy="560387"/>
          </a:xfrm>
        </p:spPr>
        <p:txBody>
          <a:bodyPr anchor="b"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DDA2AF-9005-284F-A8BA-D21C5CBA18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3" y="1673225"/>
            <a:ext cx="3021012" cy="140335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2"/>
                </a:solidFill>
                <a:latin typeface="Gotham Bold" panose="02000604030000020004" pitchFamily="2" charset="0"/>
              </a:defRPr>
            </a:lvl1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Headiing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88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ECCEDE-DCD5-5C49-8ECC-B2EF7103F2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639095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FEBB79D-267F-7642-BA6A-59A5B02F1D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55BB531-2FAD-994F-A2E3-7CB299C080E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74713" y="1989138"/>
            <a:ext cx="3256355" cy="412541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78ABDFBA-5710-AB4A-BA25-92E36B540A2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557516" y="1989138"/>
            <a:ext cx="3256355" cy="412541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08B8689C-37A6-944B-8BD8-2729F9D6340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240319" y="1989138"/>
            <a:ext cx="3256355" cy="412541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1074646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mage clu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897422-0615-194F-909B-82FE4004B9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95325" y="579863"/>
            <a:ext cx="5316264" cy="56980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944794DA-9AB5-EB4A-BCF6-0258CFBFEB1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245816" y="579863"/>
            <a:ext cx="5250858" cy="32648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23B8686-A814-B444-B9A9-1EBC80BD15C7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9003473" y="4047893"/>
            <a:ext cx="2493202" cy="22300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B6E1EA7-42FB-7C47-9C8B-8B79464AB987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5816" y="4047893"/>
            <a:ext cx="2523430" cy="22300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76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luster and heading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6B1116-4E2E-7540-8B2A-1108EED1AFB6}"/>
              </a:ext>
            </a:extLst>
          </p:cNvPr>
          <p:cNvSpPr/>
          <p:nvPr userDrawn="1"/>
        </p:nvSpPr>
        <p:spPr>
          <a:xfrm>
            <a:off x="5332957" y="2085143"/>
            <a:ext cx="1816928" cy="159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5952ED-1CC2-C345-9902-6E4B62F53C67}"/>
              </a:ext>
            </a:extLst>
          </p:cNvPr>
          <p:cNvSpPr/>
          <p:nvPr userDrawn="1"/>
        </p:nvSpPr>
        <p:spPr>
          <a:xfrm>
            <a:off x="7326482" y="2085143"/>
            <a:ext cx="4170193" cy="40506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C02E7E-38EF-9C4D-BB52-D150D8A1C748}"/>
              </a:ext>
            </a:extLst>
          </p:cNvPr>
          <p:cNvSpPr/>
          <p:nvPr userDrawn="1"/>
        </p:nvSpPr>
        <p:spPr>
          <a:xfrm>
            <a:off x="7514049" y="4127833"/>
            <a:ext cx="1855692" cy="107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th-TH" sz="2800">
              <a:solidFill>
                <a:schemeClr val="accent1"/>
              </a:solidFill>
            </a:endParaRP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DEA781BF-AAAE-284B-92E1-67BBDDCCEE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14049" y="4456005"/>
            <a:ext cx="3622264" cy="1507474"/>
          </a:xfrm>
        </p:spPr>
        <p:txBody>
          <a:bodyPr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1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 here</a:t>
            </a:r>
            <a:endParaRPr lang="th-TH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20356E5-897E-8A42-8090-00CBA37856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14049" y="2391206"/>
            <a:ext cx="3622264" cy="329719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1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Additional Content</a:t>
            </a:r>
            <a:endParaRPr lang="th-TH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9C97856-E366-1A40-AFEB-D4A19F37D0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4049" y="2890611"/>
            <a:ext cx="3622264" cy="1067536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th-TH" sz="3200" b="1" i="0" kern="1200" spc="0" baseline="0" dirty="0">
                <a:solidFill>
                  <a:schemeClr val="bg1"/>
                </a:solidFill>
                <a:latin typeface="Gotham Bold" panose="0200060403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7893815B-FE46-634E-A523-4FE9DFD6CA6B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95325" y="333375"/>
            <a:ext cx="4461035" cy="334577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266D8FAD-0B1E-6645-A536-E1FDEA0FFEA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95326" y="3842071"/>
            <a:ext cx="6454560" cy="229368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2F342496-5EBA-194F-B884-B3487EA424BA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326482" y="344986"/>
            <a:ext cx="4170193" cy="157047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B3E6B2E-3E5A-4942-BA3C-CD8296E832FC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332957" y="323367"/>
            <a:ext cx="1816928" cy="158884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4288899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B9D704FA-71F6-7B44-BFFB-9713486AE1C6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88419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22330C18-A0F5-3241-B29C-140246DB954F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642777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727A628F-5816-B14E-A8FF-818D51536AF8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397135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2ECA5483-6075-C24A-8E63-959A96A67F0F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151493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B9DEBADD-44AA-E34E-8B90-96B2B8270D2E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7905851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55BB111D-429B-8B48-9464-3BDB1F2F41A0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9660208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Content Placeholder 31">
            <a:extLst>
              <a:ext uri="{FF2B5EF4-FFF2-40B4-BE49-F238E27FC236}">
                <a16:creationId xmlns:a16="http://schemas.microsoft.com/office/drawing/2014/main" id="{7DA3160F-884E-BE4E-A8B5-0D9713FCC1C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4711" y="4129838"/>
            <a:ext cx="1670788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 algn="l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4" name="Content Placeholder 31">
            <a:extLst>
              <a:ext uri="{FF2B5EF4-FFF2-40B4-BE49-F238E27FC236}">
                <a16:creationId xmlns:a16="http://schemas.microsoft.com/office/drawing/2014/main" id="{1EBBBA14-67D4-0F48-8199-4BF0240F5F7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642777" y="4129838"/>
            <a:ext cx="1657080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Content Placeholder 31">
            <a:extLst>
              <a:ext uri="{FF2B5EF4-FFF2-40B4-BE49-F238E27FC236}">
                <a16:creationId xmlns:a16="http://schemas.microsoft.com/office/drawing/2014/main" id="{8F9992DF-DE38-9F47-8284-F381DB4A949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95943" y="4129838"/>
            <a:ext cx="1657350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Content Placeholder 31">
            <a:extLst>
              <a:ext uri="{FF2B5EF4-FFF2-40B4-BE49-F238E27FC236}">
                <a16:creationId xmlns:a16="http://schemas.microsoft.com/office/drawing/2014/main" id="{F0F217B0-9B18-7646-B341-1D80E9A6D15D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49379" y="4129838"/>
            <a:ext cx="1659194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7" name="Content Placeholder 31">
            <a:extLst>
              <a:ext uri="{FF2B5EF4-FFF2-40B4-BE49-F238E27FC236}">
                <a16:creationId xmlns:a16="http://schemas.microsoft.com/office/drawing/2014/main" id="{0C3FFF3A-AFEA-164A-B748-3EB28ED4358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903737" y="4129838"/>
            <a:ext cx="1659194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Content Placeholder 31">
            <a:extLst>
              <a:ext uri="{FF2B5EF4-FFF2-40B4-BE49-F238E27FC236}">
                <a16:creationId xmlns:a16="http://schemas.microsoft.com/office/drawing/2014/main" id="{A5EACB40-C1B6-7249-8D22-A1E8E324977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658095" y="4129838"/>
            <a:ext cx="1659193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95250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Title 37">
            <a:extLst>
              <a:ext uri="{FF2B5EF4-FFF2-40B4-BE49-F238E27FC236}">
                <a16:creationId xmlns:a16="http://schemas.microsoft.com/office/drawing/2014/main" id="{1C5A625B-237D-4140-8553-57A89A41A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33375"/>
            <a:ext cx="7029025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49546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E71A4EC4-20FD-764D-87DC-D7ACAAB232D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5325" y="1428179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35BEEFF-8F6F-A141-9934-18F5F11773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3929210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7F7DAD24-F015-B448-8B76-6B292861828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29012" y="1428179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E2B7707-D543-7D48-BB98-51D110AEAE3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29012" y="3929210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55B32590-C785-E348-B125-1715754486B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62699" y="1428179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3E372A00-A2C4-634E-86FD-9DBE0EA6C01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62699" y="3929210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352593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and list/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A68AB-7EFD-5D43-BD00-8C8CD0B1D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41087"/>
            <a:ext cx="6407435" cy="12511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DAA1-74DC-8243-9A72-21369117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3513" y="1997076"/>
            <a:ext cx="6088855" cy="387191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9FBA8-199E-C243-904E-28C5D0E64C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74714" y="1989138"/>
            <a:ext cx="4061618" cy="3879850"/>
          </a:xfrm>
        </p:spPr>
        <p:txBody>
          <a:bodyPr/>
          <a:lstStyle>
            <a:lvl1pPr marL="0" indent="0">
              <a:buNone/>
              <a:defRPr sz="1600" b="0" i="0">
                <a:latin typeface="Gotham Book" panose="0200060404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96F1E-CE86-BB4C-A07C-3D54679E0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D71AE-F38B-C148-A72A-7AA4F6A61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148E3-4992-9545-B503-E4F13ED6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2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20FBD-4BCE-434E-A128-23D87FFF5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F5CD-B687-B24D-AC6A-932C504701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4713" y="1989137"/>
            <a:ext cx="6094799" cy="4123277"/>
          </a:xfrm>
        </p:spPr>
        <p:txBody>
          <a:bodyPr/>
          <a:lstStyle>
            <a:lvl1pPr marL="0" indent="0">
              <a:lnSpc>
                <a:spcPct val="150000"/>
              </a:lnSpc>
              <a:buFontTx/>
              <a:buNone/>
              <a:defRPr sz="1600" b="0" i="0">
                <a:latin typeface="Gotham Book" panose="02000604040000020004" pitchFamily="2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sub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934C8-DD4D-BC42-99F4-F02DB190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BBEFE-2430-504C-99B5-5A3286AE2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8294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BD4B4-570A-CF4A-8A21-336E1043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86074" cy="365125"/>
          </a:xfrm>
        </p:spPr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04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34D09B-E1D7-E843-905A-ABA989DCCFA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7" y="1989138"/>
            <a:ext cx="6313487" cy="41402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Gotham Book" panose="02000604040000020004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image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B1BDC-0701-2F41-A41D-1CEFD024E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3B795-25BE-5741-9353-C28715D1C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351AA-302C-2041-9DDD-15B7592F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14EEE5-B4A5-6C44-81D9-F9F63DD71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26574"/>
            <a:ext cx="6919459" cy="126568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AF3474B-FFD9-CE42-91E1-D59AF481AE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74713" y="1989138"/>
            <a:ext cx="3957867" cy="4140200"/>
          </a:xfrm>
        </p:spPr>
        <p:txBody>
          <a:bodyPr/>
          <a:lstStyle>
            <a:lvl1pPr marL="0" indent="0">
              <a:buNone/>
              <a:defRPr sz="1600" b="0" i="0">
                <a:latin typeface="Gotham Book" panose="0200060404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90679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8A8D7-35D4-784B-9ECA-1761744F668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700" b="1" i="0" u="none" strike="noStrike" cap="none" spc="0" normalizeH="0" baseline="0" dirty="0">
              <a:ln>
                <a:noFill/>
              </a:ln>
              <a:solidFill>
                <a:srgbClr val="5AAA60"/>
              </a:solidFill>
              <a:effectLst/>
              <a:uFillTx/>
              <a:latin typeface="+mn-lt"/>
              <a:ea typeface="+mn-ea"/>
              <a:cs typeface="+mn-cs"/>
              <a:sym typeface="Gotha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51C4F6-85DD-B846-8F99-E4249FBF3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33375"/>
            <a:ext cx="10909299" cy="5795963"/>
          </a:xfrm>
        </p:spPr>
        <p:txBody>
          <a:bodyPr anchor="ctr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80533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62998A-B206-624B-A746-DF3D06756E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700" b="1" i="0" u="none" strike="noStrike" cap="none" spc="0" normalizeH="0" baseline="0">
              <a:ln>
                <a:noFill/>
              </a:ln>
              <a:solidFill>
                <a:srgbClr val="5AAA60"/>
              </a:solidFill>
              <a:effectLst/>
              <a:uFillTx/>
              <a:latin typeface="+mn-lt"/>
              <a:ea typeface="+mn-ea"/>
              <a:cs typeface="+mn-cs"/>
              <a:sym typeface="Gotha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804DC-BD74-F143-9F32-69B30B1D8D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0731" y="2295289"/>
            <a:ext cx="5450537" cy="226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8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8A8D7-35D4-784B-9ECA-1761744F668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700" b="1" i="0" u="none" strike="noStrike" cap="none" spc="0" normalizeH="0" baseline="0" dirty="0">
              <a:ln>
                <a:noFill/>
              </a:ln>
              <a:solidFill>
                <a:srgbClr val="5AAA60"/>
              </a:solidFill>
              <a:effectLst/>
              <a:uFillTx/>
              <a:latin typeface="+mn-lt"/>
              <a:ea typeface="+mn-ea"/>
              <a:cs typeface="+mn-cs"/>
              <a:sym typeface="Gotha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7A2C33-E647-6849-8C56-44C82377AF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13" y="564841"/>
            <a:ext cx="3007113" cy="9825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61537F-2615-7B4A-A3B0-0CBEE5DBED1A}"/>
              </a:ext>
            </a:extLst>
          </p:cNvPr>
          <p:cNvSpPr txBox="1"/>
          <p:nvPr userDrawn="1"/>
        </p:nvSpPr>
        <p:spPr>
          <a:xfrm>
            <a:off x="833148" y="4407642"/>
            <a:ext cx="2976134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b">
            <a:spAutoFit/>
          </a:bodyPr>
          <a:lstStyle/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Medium" panose="02000604030000020004" pitchFamily="2" charset="0"/>
                <a:ea typeface="Montserrat Light"/>
                <a:cs typeface="Montserrat Light"/>
                <a:sym typeface="Montserrat Light"/>
              </a:rPr>
              <a:t>Outdoor Media Association</a:t>
            </a:r>
          </a:p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Suite 504, 80 William Street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East Sydney NSW 2011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T Office  02 9357 9900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F 02 8356 9500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info@oma.org.au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www.oma.org.au</a:t>
            </a:r>
            <a:endParaRPr kumimoji="0" lang="en-AU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otham Book" panose="02000604040000020004" pitchFamily="2" charset="0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2501343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6566C31-339A-DD42-9A9F-12FD3131EFD9}"/>
              </a:ext>
            </a:extLst>
          </p:cNvPr>
          <p:cNvSpPr txBox="1"/>
          <p:nvPr userDrawn="1"/>
        </p:nvSpPr>
        <p:spPr>
          <a:xfrm>
            <a:off x="874713" y="4407642"/>
            <a:ext cx="3522720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b">
            <a:spAutoFit/>
          </a:bodyPr>
          <a:lstStyle/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Medium" panose="02000604030000020004" pitchFamily="2" charset="0"/>
                <a:ea typeface="Montserrat Light"/>
                <a:cs typeface="Montserrat Light"/>
                <a:sym typeface="Montserrat Light"/>
              </a:rPr>
              <a:t>Outdoor Media Association</a:t>
            </a:r>
          </a:p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Suite 504, 80 William Street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East Sydney NSW 2011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T Office  02 9357 9900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F 02 8356 9500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info@oma.org.au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www.oma.org.au</a:t>
            </a:r>
            <a:endParaRPr kumimoji="0" lang="en-AU" sz="16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Gotham Book" panose="02000604040000020004" pitchFamily="2" charset="0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48647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0E2D4-2C81-1840-BA9B-D96A3DEBA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4" y="1709738"/>
            <a:ext cx="749245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B87BC-B2D5-1948-830C-416E2376B5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4676553"/>
            <a:ext cx="8101012" cy="150018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 text</a:t>
            </a:r>
          </a:p>
        </p:txBody>
      </p:sp>
    </p:spTree>
    <p:extLst>
      <p:ext uri="{BB962C8B-B14F-4D97-AF65-F5344CB8AC3E}">
        <p14:creationId xmlns:p14="http://schemas.microsoft.com/office/powerpoint/2010/main" val="299337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green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0E2D4-2C81-1840-BA9B-D96A3DEBA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4" y="1709738"/>
            <a:ext cx="7492452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B87BC-B2D5-1948-830C-416E2376B5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4589463"/>
            <a:ext cx="8101012" cy="150018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 text</a:t>
            </a:r>
          </a:p>
        </p:txBody>
      </p:sp>
    </p:spTree>
    <p:extLst>
      <p:ext uri="{BB962C8B-B14F-4D97-AF65-F5344CB8AC3E}">
        <p14:creationId xmlns:p14="http://schemas.microsoft.com/office/powerpoint/2010/main" val="349693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5AC3AC-A486-6443-874F-2B8AC9F098B5}"/>
              </a:ext>
            </a:extLst>
          </p:cNvPr>
          <p:cNvSpPr>
            <a:spLocks noChangeAspect="1"/>
          </p:cNvSpPr>
          <p:nvPr userDrawn="1"/>
        </p:nvSpPr>
        <p:spPr>
          <a:xfrm>
            <a:off x="-261256" y="0"/>
            <a:ext cx="12453256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8D2AAA-EB4A-9D45-8888-0289E3D3A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4" y="1709738"/>
            <a:ext cx="7492452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CDBDB3-DEB5-8041-806F-C5339BF325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4589463"/>
            <a:ext cx="8101012" cy="150018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 text</a:t>
            </a:r>
          </a:p>
        </p:txBody>
      </p:sp>
    </p:spTree>
    <p:extLst>
      <p:ext uri="{BB962C8B-B14F-4D97-AF65-F5344CB8AC3E}">
        <p14:creationId xmlns:p14="http://schemas.microsoft.com/office/powerpoint/2010/main" val="2024937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6E1B-0CBF-EE40-AC84-0D595E6128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266700"/>
            <a:ext cx="7735887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445AA-7B94-E24E-9740-493729384C1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1989138"/>
            <a:ext cx="4992236" cy="565882"/>
          </a:xfrm>
        </p:spPr>
        <p:txBody>
          <a:bodyPr anchor="t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46258E-5CA3-DD42-A38E-243CCE03CD1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74712" y="2651351"/>
            <a:ext cx="4992237" cy="347798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827097-1122-1244-B3FD-C2C76516FA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199" y="1989138"/>
            <a:ext cx="5324475" cy="515936"/>
          </a:xfrm>
        </p:spPr>
        <p:txBody>
          <a:bodyPr anchor="t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2E4538-171D-814A-A542-7C8EE1AD21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651351"/>
            <a:ext cx="5324474" cy="347798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40790F-B2A3-214B-9B2B-3FC02DBE1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04866-E65D-4D45-B401-F1F9F7E7E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3DA59-1846-D848-B6FC-30F7701EC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43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87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panel -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F25158-D1EC-F348-9011-51D907DBC9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989138"/>
            <a:ext cx="10261601" cy="414019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b="0" i="0">
                <a:latin typeface="Gotham Book" panose="02000604040000020004" pitchFamily="2" charset="0"/>
              </a:defRPr>
            </a:lvl1pPr>
            <a:lvl2pPr marL="45720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Single column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3148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06D771-A1A8-5C4F-BFFF-670F3BF04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333375"/>
            <a:ext cx="7735887" cy="126049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3BF7F-11F6-1C4D-99CF-CE562BB3F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713" y="1989137"/>
            <a:ext cx="10621962" cy="41402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C0A62-22C4-9744-AECC-3519B6958B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4713" y="6356350"/>
            <a:ext cx="2886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fld id="{CB4625B5-9D39-B743-81F3-A2814805E14F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717E9-455A-F348-8C78-C71CE2020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2829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806C-1593-2F4B-AA00-85AC9AF61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886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0D8443-8AE0-3344-A4A4-7509A7050738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9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719" r:id="rId5"/>
    <p:sldLayoutId id="2147483682" r:id="rId6"/>
    <p:sldLayoutId id="2147483684" r:id="rId7"/>
    <p:sldLayoutId id="2147483685" r:id="rId8"/>
    <p:sldLayoutId id="2147483715" r:id="rId9"/>
    <p:sldLayoutId id="2147483716" r:id="rId10"/>
    <p:sldLayoutId id="2147483717" r:id="rId11"/>
    <p:sldLayoutId id="2147483686" r:id="rId12"/>
    <p:sldLayoutId id="2147483687" r:id="rId13"/>
    <p:sldLayoutId id="2147483696" r:id="rId14"/>
    <p:sldLayoutId id="2147483694" r:id="rId15"/>
    <p:sldLayoutId id="2147483703" r:id="rId16"/>
    <p:sldLayoutId id="2147483697" r:id="rId17"/>
    <p:sldLayoutId id="2147483718" r:id="rId18"/>
    <p:sldLayoutId id="2147483688" r:id="rId19"/>
    <p:sldLayoutId id="2147483689" r:id="rId20"/>
    <p:sldLayoutId id="2147483714" r:id="rId21"/>
    <p:sldLayoutId id="2147483711" r:id="rId22"/>
    <p:sldLayoutId id="2147483698" r:id="rId23"/>
    <p:sldLayoutId id="2147483708" r:id="rId24"/>
    <p:sldLayoutId id="2147483676" r:id="rId25"/>
    <p:sldLayoutId id="2147483709" r:id="rId26"/>
    <p:sldLayoutId id="2147483706" r:id="rId27"/>
    <p:sldLayoutId id="2147483707" r:id="rId28"/>
    <p:sldLayoutId id="2147483690" r:id="rId29"/>
    <p:sldLayoutId id="2147483691" r:id="rId30"/>
    <p:sldLayoutId id="2147483705" r:id="rId31"/>
    <p:sldLayoutId id="2147483700" r:id="rId32"/>
    <p:sldLayoutId id="2147483701" r:id="rId33"/>
    <p:sldLayoutId id="2147483702" r:id="rId34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i="0" kern="1200">
          <a:solidFill>
            <a:schemeClr val="accent2"/>
          </a:solidFill>
          <a:latin typeface="Gotham Bold" panose="02000604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Medium" panose="02000604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4" orient="horz" pos="3861">
          <p15:clr>
            <a:srgbClr val="F26B43"/>
          </p15:clr>
        </p15:guide>
        <p15:guide id="7" pos="5881" userDrawn="1">
          <p15:clr>
            <a:srgbClr val="F26B43"/>
          </p15:clr>
        </p15:guide>
        <p15:guide id="8" orient="horz" pos="210">
          <p15:clr>
            <a:srgbClr val="F26B43"/>
          </p15:clr>
        </p15:guide>
        <p15:guide id="9" orient="horz" pos="1003">
          <p15:clr>
            <a:srgbClr val="F26B43"/>
          </p15:clr>
        </p15:guide>
        <p15:guide id="10" orient="horz" pos="1253" userDrawn="1">
          <p15:clr>
            <a:srgbClr val="F26B43"/>
          </p15:clr>
        </p15:guide>
        <p15:guide id="11" orient="horz" pos="663" userDrawn="1">
          <p15:clr>
            <a:srgbClr val="F26B43"/>
          </p15:clr>
        </p15:guide>
        <p15:guide id="14" pos="438" userDrawn="1">
          <p15:clr>
            <a:srgbClr val="F26B43"/>
          </p15:clr>
        </p15:guide>
        <p15:guide id="15" pos="7242" userDrawn="1">
          <p15:clr>
            <a:srgbClr val="F26B43"/>
          </p15:clr>
        </p15:guide>
        <p15:guide id="16" orient="horz" pos="19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hyperlink" Target="https://www.asicentral.com/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hyperlink" Target="https://www.asicentral.com/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ma.org.au/anatomy-out-home" TargetMode="Externa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44BC34-F3A7-4099-8904-07E14533F3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256368" cy="715465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5758B5-5781-AA41-BFA4-F29CB9533B83}"/>
              </a:ext>
            </a:extLst>
          </p:cNvPr>
          <p:cNvSpPr>
            <a:spLocks noChangeAspect="1"/>
          </p:cNvSpPr>
          <p:nvPr/>
        </p:nvSpPr>
        <p:spPr>
          <a:xfrm>
            <a:off x="442913" y="0"/>
            <a:ext cx="4259716" cy="5022056"/>
          </a:xfrm>
          <a:prstGeom prst="rect">
            <a:avLst/>
          </a:prstGeom>
          <a:solidFill>
            <a:schemeClr val="accent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D501CB6-00ED-6B46-BED9-248D8DFA7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66" y="1602341"/>
            <a:ext cx="3357940" cy="2026692"/>
          </a:xfrm>
        </p:spPr>
        <p:txBody>
          <a:bodyPr anchor="t">
            <a:noAutofit/>
          </a:bodyPr>
          <a:lstStyle>
            <a:lvl1pPr algn="l">
              <a:defRPr sz="4400" b="1" i="0">
                <a:solidFill>
                  <a:schemeClr val="bg1"/>
                </a:solidFill>
                <a:latin typeface="Gotham Bold" panose="02000604030000020004" pitchFamily="2" charset="0"/>
              </a:defRPr>
            </a:lvl1pPr>
          </a:lstStyle>
          <a:p>
            <a:r>
              <a:rPr lang="en-US" sz="3400" dirty="0"/>
              <a:t>Advertising now will result in future growth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48CB742-8F14-814F-BB8A-C039035E67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66" y="4238171"/>
            <a:ext cx="3826669" cy="609593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Gotham Mediu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>
                <a:solidFill>
                  <a:schemeClr val="bg1"/>
                </a:solidFill>
              </a:rPr>
              <a:t>Special report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B499F3-AE75-5646-A17E-79E67C050447}"/>
              </a:ext>
            </a:extLst>
          </p:cNvPr>
          <p:cNvCxnSpPr>
            <a:cxnSpLocks/>
          </p:cNvCxnSpPr>
          <p:nvPr/>
        </p:nvCxnSpPr>
        <p:spPr>
          <a:xfrm>
            <a:off x="685866" y="3976915"/>
            <a:ext cx="209284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1C81133-100D-124F-A737-D172A8A0D3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  <p:pic>
        <p:nvPicPr>
          <p:cNvPr id="10" name="Picture 9" descr="AnatomyOfOoh.png">
            <a:extLst>
              <a:ext uri="{FF2B5EF4-FFF2-40B4-BE49-F238E27FC236}">
                <a16:creationId xmlns:a16="http://schemas.microsoft.com/office/drawing/2014/main" id="{38C83070-7124-43E0-8EA5-5424C6770C7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66" y="176305"/>
            <a:ext cx="2276174" cy="1426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4473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C7DE54-A994-47CA-866C-A98E2F8CB3B5}"/>
              </a:ext>
            </a:extLst>
          </p:cNvPr>
          <p:cNvSpPr/>
          <p:nvPr/>
        </p:nvSpPr>
        <p:spPr>
          <a:xfrm>
            <a:off x="435824" y="328288"/>
            <a:ext cx="86586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>
                <a:solidFill>
                  <a:schemeClr val="tx2"/>
                </a:solidFill>
                <a:latin typeface="Gotham Bold" pitchFamily="50" charset="0"/>
                <a:cs typeface="Gotham Bold" pitchFamily="50" charset="0"/>
              </a:rPr>
              <a:t>History shows that advertising now will position brands 20% ahead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otham Bold" pitchFamily="50" charset="0"/>
              <a:cs typeface="Gotham Bold" pitchFamily="50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FC88109-CFE3-4870-92C1-CD7B432BD0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665D72-7719-46D5-AC27-A3750E1C042C}"/>
              </a:ext>
            </a:extLst>
          </p:cNvPr>
          <p:cNvSpPr/>
          <p:nvPr/>
        </p:nvSpPr>
        <p:spPr>
          <a:xfrm>
            <a:off x="435824" y="6421990"/>
            <a:ext cx="1175617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AU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Source:  </a:t>
            </a:r>
            <a:r>
              <a:rPr lang="en-AU" sz="800" dirty="0">
                <a:hlinkClick r:id="rId5"/>
              </a:rPr>
              <a:t>https://www.asicentral.com/</a:t>
            </a:r>
            <a:r>
              <a:rPr lang="en-AU" sz="800" dirty="0"/>
              <a:t> </a:t>
            </a:r>
            <a:r>
              <a:rPr lang="en-AU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Advertising in a recession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F099DF-25CF-47CC-A294-21E866695C31}"/>
              </a:ext>
            </a:extLst>
          </p:cNvPr>
          <p:cNvSpPr txBox="1"/>
          <p:nvPr/>
        </p:nvSpPr>
        <p:spPr>
          <a:xfrm>
            <a:off x="435824" y="1650782"/>
            <a:ext cx="647759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defRPr sz="240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en-US" dirty="0"/>
              <a:t>History Part A</a:t>
            </a:r>
            <a:endParaRPr lang="en-AU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F7F6E75-0726-491D-8A61-36FEA9FFAF9D}"/>
              </a:ext>
            </a:extLst>
          </p:cNvPr>
          <p:cNvCxnSpPr>
            <a:cxnSpLocks/>
          </p:cNvCxnSpPr>
          <p:nvPr/>
        </p:nvCxnSpPr>
        <p:spPr>
          <a:xfrm>
            <a:off x="622124" y="3035146"/>
            <a:ext cx="10947751" cy="0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6696474-EEE9-4525-A797-80B2995C0A7A}"/>
              </a:ext>
            </a:extLst>
          </p:cNvPr>
          <p:cNvSpPr/>
          <p:nvPr/>
        </p:nvSpPr>
        <p:spPr>
          <a:xfrm>
            <a:off x="6002849" y="1959514"/>
            <a:ext cx="492939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7200" dirty="0">
                <a:solidFill>
                  <a:srgbClr val="00B0F0"/>
                </a:solidFill>
                <a:latin typeface="Haettenschweiler" panose="020B0706040902060204" pitchFamily="34" charset="0"/>
                <a:cs typeface="Gotham Bold" pitchFamily="50" charset="0"/>
              </a:rPr>
              <a:t>1960</a:t>
            </a:r>
            <a:r>
              <a:rPr lang="en-AU" sz="4400" dirty="0">
                <a:solidFill>
                  <a:srgbClr val="00B0F0"/>
                </a:solidFill>
                <a:latin typeface="Haettenschweiler" panose="020B0706040902060204" pitchFamily="34" charset="0"/>
                <a:cs typeface="Gotham Bold" pitchFamily="50" charset="0"/>
              </a:rPr>
              <a:t>s</a:t>
            </a:r>
            <a:r>
              <a:rPr lang="en-AU" sz="6600" dirty="0">
                <a:solidFill>
                  <a:srgbClr val="00B0F0"/>
                </a:solidFill>
                <a:latin typeface="Haettenschweiler" panose="020B0706040902060204" pitchFamily="34" charset="0"/>
                <a:cs typeface="Gotham Bold" pitchFamily="50" charset="0"/>
              </a:rPr>
              <a:t> </a:t>
            </a:r>
            <a:endParaRPr lang="en-US" dirty="0">
              <a:solidFill>
                <a:srgbClr val="00B0F0"/>
              </a:solidFill>
            </a:endParaRPr>
          </a:p>
          <a:p>
            <a:r>
              <a:rPr lang="en-US" dirty="0" err="1"/>
              <a:t>Buchen</a:t>
            </a:r>
            <a:r>
              <a:rPr lang="en-US" dirty="0"/>
              <a:t> Advertising tracked advertising dollars </a:t>
            </a:r>
            <a:br>
              <a:rPr lang="en-US" dirty="0"/>
            </a:br>
            <a:r>
              <a:rPr lang="en-US" dirty="0"/>
              <a:t>vs. sales trends for the recessions of 1949, 1954, 1958 and 1961. They found that </a:t>
            </a:r>
            <a:r>
              <a:rPr lang="en-US" sz="2000" b="1" dirty="0">
                <a:solidFill>
                  <a:srgbClr val="00B0F0"/>
                </a:solidFill>
              </a:rPr>
              <a:t>sales and profits dropped at companies that cut back on advertising </a:t>
            </a:r>
            <a:r>
              <a:rPr lang="en-US" dirty="0"/>
              <a:t>and, that after the recession had ended, those same companies lagged behind the ones that maintained their ad budgets</a:t>
            </a:r>
            <a:r>
              <a:rPr lang="en-US" sz="2000" dirty="0"/>
              <a:t>.</a:t>
            </a:r>
            <a:endParaRPr lang="en-AU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7596C7-07DF-4B47-807C-44D0638D65F0}"/>
              </a:ext>
            </a:extLst>
          </p:cNvPr>
          <p:cNvSpPr/>
          <p:nvPr/>
        </p:nvSpPr>
        <p:spPr>
          <a:xfrm>
            <a:off x="435822" y="1959514"/>
            <a:ext cx="4929391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7200" dirty="0">
                <a:solidFill>
                  <a:srgbClr val="00B0F0"/>
                </a:solidFill>
                <a:latin typeface="Broadway" panose="04040905080B02020502" pitchFamily="82" charset="0"/>
                <a:cs typeface="Gotham Bold" pitchFamily="50" charset="0"/>
              </a:rPr>
              <a:t>1920</a:t>
            </a:r>
            <a:r>
              <a:rPr lang="en-AU" sz="4400" dirty="0">
                <a:solidFill>
                  <a:srgbClr val="00B0F0"/>
                </a:solidFill>
                <a:latin typeface="Broadway" panose="04040905080B02020502" pitchFamily="82" charset="0"/>
                <a:cs typeface="Gotham Bold" pitchFamily="50" charset="0"/>
              </a:rPr>
              <a:t>s</a:t>
            </a:r>
            <a:r>
              <a:rPr lang="en-AU" sz="6600" dirty="0">
                <a:solidFill>
                  <a:srgbClr val="00B0F0"/>
                </a:solidFill>
                <a:latin typeface="Broadway" panose="04040905080B02020502" pitchFamily="82" charset="0"/>
                <a:cs typeface="Gotham Bold" pitchFamily="50" charset="0"/>
              </a:rPr>
              <a:t> </a:t>
            </a:r>
          </a:p>
          <a:p>
            <a:r>
              <a:rPr lang="en-US" dirty="0"/>
              <a:t>Advertising executive Roland S. Vaile tracked </a:t>
            </a:r>
          </a:p>
          <a:p>
            <a:r>
              <a:rPr lang="en-US" dirty="0"/>
              <a:t>200 companies through the recession of 1923. He reported in the April 1927 issue of the Harvard Business Review that </a:t>
            </a:r>
            <a:r>
              <a:rPr lang="en-US" sz="2000" b="1" dirty="0">
                <a:solidFill>
                  <a:srgbClr val="00B0F0"/>
                </a:solidFill>
              </a:rPr>
              <a:t>companies that had continued to advertise during the economic downturn were 20% ahead of where they had been before the recession,</a:t>
            </a:r>
            <a:r>
              <a:rPr lang="en-US" dirty="0"/>
              <a:t> while companies that reduced advertising were still in the recession, 7% below their 1920 levels. </a:t>
            </a:r>
            <a:endParaRPr lang="en-A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3409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C7DE54-A994-47CA-866C-A98E2F8CB3B5}"/>
              </a:ext>
            </a:extLst>
          </p:cNvPr>
          <p:cNvSpPr/>
          <p:nvPr/>
        </p:nvSpPr>
        <p:spPr>
          <a:xfrm>
            <a:off x="435824" y="328288"/>
            <a:ext cx="79062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noProof="0" dirty="0">
                <a:solidFill>
                  <a:schemeClr val="tx2"/>
                </a:solidFill>
                <a:latin typeface="Gotham Bold" pitchFamily="50" charset="0"/>
                <a:cs typeface="Gotham Bold" pitchFamily="50" charset="0"/>
              </a:rPr>
              <a:t>The best strategy for growth is long-term branding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otham Bold" pitchFamily="50" charset="0"/>
              <a:cs typeface="Gotham Bold" pitchFamily="50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FC88109-CFE3-4870-92C1-CD7B432BD0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665D72-7719-46D5-AC27-A3750E1C042C}"/>
              </a:ext>
            </a:extLst>
          </p:cNvPr>
          <p:cNvSpPr/>
          <p:nvPr/>
        </p:nvSpPr>
        <p:spPr>
          <a:xfrm>
            <a:off x="435824" y="6396335"/>
            <a:ext cx="1175617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AU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Source:  </a:t>
            </a:r>
            <a:r>
              <a:rPr lang="en-AU" sz="800" dirty="0">
                <a:hlinkClick r:id="rId5"/>
              </a:rPr>
              <a:t>https://www.asicentral.com/</a:t>
            </a:r>
            <a:r>
              <a:rPr lang="en-AU" sz="800" dirty="0"/>
              <a:t> </a:t>
            </a:r>
            <a:r>
              <a:rPr lang="en-AU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Advertising in a recession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F099DF-25CF-47CC-A294-21E866695C31}"/>
              </a:ext>
            </a:extLst>
          </p:cNvPr>
          <p:cNvSpPr txBox="1"/>
          <p:nvPr/>
        </p:nvSpPr>
        <p:spPr>
          <a:xfrm>
            <a:off x="435824" y="1650782"/>
            <a:ext cx="647759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defRPr sz="240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en-US" dirty="0"/>
              <a:t>History Part B</a:t>
            </a:r>
            <a:endParaRPr lang="en-AU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F7F6E75-0726-491D-8A61-36FEA9FFAF9D}"/>
              </a:ext>
            </a:extLst>
          </p:cNvPr>
          <p:cNvCxnSpPr>
            <a:cxnSpLocks/>
          </p:cNvCxnSpPr>
          <p:nvPr/>
        </p:nvCxnSpPr>
        <p:spPr>
          <a:xfrm>
            <a:off x="622124" y="3035146"/>
            <a:ext cx="10947751" cy="0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C753E56C-6647-4049-8982-E0BB328C7C2D}"/>
              </a:ext>
            </a:extLst>
          </p:cNvPr>
          <p:cNvSpPr/>
          <p:nvPr/>
        </p:nvSpPr>
        <p:spPr>
          <a:xfrm>
            <a:off x="6065229" y="1946227"/>
            <a:ext cx="5029609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7200" dirty="0">
                <a:solidFill>
                  <a:srgbClr val="00B0F0"/>
                </a:solidFill>
                <a:latin typeface="Tw Cen MT Condensed Extra Bold" panose="020B0803020202020204" pitchFamily="34" charset="0"/>
                <a:cs typeface="Gotham Bold" pitchFamily="50" charset="0"/>
              </a:rPr>
              <a:t>1990</a:t>
            </a:r>
            <a:r>
              <a:rPr lang="en-AU" sz="4400" dirty="0">
                <a:solidFill>
                  <a:srgbClr val="00B0F0"/>
                </a:solidFill>
                <a:latin typeface="Tw Cen MT Condensed Extra Bold" panose="020B0803020202020204" pitchFamily="34" charset="0"/>
                <a:cs typeface="Gotham Bold" pitchFamily="50" charset="0"/>
              </a:rPr>
              <a:t>s</a:t>
            </a:r>
            <a:r>
              <a:rPr lang="en-AU" sz="6600" dirty="0">
                <a:solidFill>
                  <a:srgbClr val="00B0F0"/>
                </a:solidFill>
                <a:latin typeface="Tw Cen MT Condensed Extra Bold" panose="020B0803020202020204" pitchFamily="34" charset="0"/>
                <a:cs typeface="Gotham Bold" pitchFamily="50" charset="0"/>
              </a:rPr>
              <a:t> </a:t>
            </a:r>
          </a:p>
          <a:p>
            <a:r>
              <a:rPr lang="en-US" dirty="0"/>
              <a:t>A </a:t>
            </a:r>
            <a:r>
              <a:rPr lang="en-US" dirty="0" err="1"/>
              <a:t>MarketSense</a:t>
            </a:r>
            <a:r>
              <a:rPr lang="en-US" dirty="0"/>
              <a:t> study concluded </a:t>
            </a:r>
            <a:r>
              <a:rPr lang="en-US" sz="2000" b="1" dirty="0">
                <a:solidFill>
                  <a:srgbClr val="00B0F0"/>
                </a:solidFill>
              </a:rPr>
              <a:t>the best strategy for coping with a recession is balanced long-term branding with promotion for short term sales. </a:t>
            </a:r>
            <a:r>
              <a:rPr lang="en-US" dirty="0"/>
              <a:t>The study shows brands like Jif and Kraft Salad Dressing experienced sales growth of 57% and 70% respectively after increasing their advertising during the recession. </a:t>
            </a:r>
            <a:endParaRPr lang="en-A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4D913-662D-4023-9459-13981A0B3B30}"/>
              </a:ext>
            </a:extLst>
          </p:cNvPr>
          <p:cNvSpPr/>
          <p:nvPr/>
        </p:nvSpPr>
        <p:spPr>
          <a:xfrm>
            <a:off x="435824" y="1946227"/>
            <a:ext cx="502960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7200" dirty="0">
                <a:solidFill>
                  <a:srgbClr val="00B0F0"/>
                </a:solidFill>
                <a:latin typeface="Cooper Black" panose="0208090404030B020404" pitchFamily="18" charset="0"/>
                <a:cs typeface="Gotham Bold" pitchFamily="50" charset="0"/>
              </a:rPr>
              <a:t>1980</a:t>
            </a:r>
            <a:r>
              <a:rPr lang="en-AU" sz="4400" dirty="0">
                <a:solidFill>
                  <a:srgbClr val="00B0F0"/>
                </a:solidFill>
                <a:latin typeface="Cooper Black" panose="0208090404030B020404" pitchFamily="18" charset="0"/>
                <a:cs typeface="Gotham Bold" pitchFamily="50" charset="0"/>
              </a:rPr>
              <a:t>s</a:t>
            </a:r>
            <a:r>
              <a:rPr lang="en-AU" sz="6600" dirty="0">
                <a:solidFill>
                  <a:srgbClr val="00B0F0"/>
                </a:solidFill>
                <a:latin typeface="Cooper Black" panose="0208090404030B020404" pitchFamily="18" charset="0"/>
                <a:cs typeface="Gotham Bold" pitchFamily="50" charset="0"/>
              </a:rPr>
              <a:t> </a:t>
            </a:r>
          </a:p>
          <a:p>
            <a:r>
              <a:rPr lang="en-US" dirty="0"/>
              <a:t>McGraw-Hill Research analyzed 600 B2B companies</a:t>
            </a:r>
          </a:p>
          <a:p>
            <a:r>
              <a:rPr lang="en-US" dirty="0"/>
              <a:t>and found that </a:t>
            </a:r>
            <a:r>
              <a:rPr lang="en-US" sz="2000" b="1" dirty="0">
                <a:solidFill>
                  <a:srgbClr val="00B0F0"/>
                </a:solidFill>
              </a:rPr>
              <a:t>those who maintained or increased advertising grew significantly … </a:t>
            </a:r>
            <a:r>
              <a:rPr lang="en-US" dirty="0"/>
              <a:t>both during the recession and the following three years. In fact, by 1985, sales of companies that advertised aggressively had grown 275% over those that didn’t. </a:t>
            </a:r>
            <a:endParaRPr lang="en-A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5326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C7DE54-A994-47CA-866C-A98E2F8CB3B5}"/>
              </a:ext>
            </a:extLst>
          </p:cNvPr>
          <p:cNvSpPr/>
          <p:nvPr/>
        </p:nvSpPr>
        <p:spPr>
          <a:xfrm>
            <a:off x="435824" y="328288"/>
            <a:ext cx="79760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>
                <a:solidFill>
                  <a:schemeClr val="tx2"/>
                </a:solidFill>
                <a:latin typeface="Gotham Bold" pitchFamily="50" charset="0"/>
                <a:cs typeface="Gotham Bold" pitchFamily="50" charset="0"/>
              </a:rPr>
              <a:t>In-home brands may be among those that benefit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otham Bold" pitchFamily="50" charset="0"/>
              <a:cs typeface="Gotham Bold" pitchFamily="50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FC88109-CFE3-4870-92C1-CD7B432BD0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665D72-7719-46D5-AC27-A3750E1C042C}"/>
              </a:ext>
            </a:extLst>
          </p:cNvPr>
          <p:cNvSpPr/>
          <p:nvPr/>
        </p:nvSpPr>
        <p:spPr>
          <a:xfrm>
            <a:off x="435824" y="6396335"/>
            <a:ext cx="1175617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Source:  Euromonitor  International Global trends in 2009 and 2010 reports from WARC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F099DF-25CF-47CC-A294-21E866695C31}"/>
              </a:ext>
            </a:extLst>
          </p:cNvPr>
          <p:cNvSpPr txBox="1"/>
          <p:nvPr/>
        </p:nvSpPr>
        <p:spPr>
          <a:xfrm>
            <a:off x="435824" y="1650782"/>
            <a:ext cx="647759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defRPr sz="240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en-US" dirty="0"/>
              <a:t>History Part C</a:t>
            </a:r>
            <a:endParaRPr lang="en-AU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F7F6E75-0726-491D-8A61-36FEA9FFAF9D}"/>
              </a:ext>
            </a:extLst>
          </p:cNvPr>
          <p:cNvCxnSpPr>
            <a:cxnSpLocks/>
          </p:cNvCxnSpPr>
          <p:nvPr/>
        </p:nvCxnSpPr>
        <p:spPr>
          <a:xfrm>
            <a:off x="622124" y="3035146"/>
            <a:ext cx="5205799" cy="0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4D913-662D-4023-9459-13981A0B3B30}"/>
              </a:ext>
            </a:extLst>
          </p:cNvPr>
          <p:cNvSpPr/>
          <p:nvPr/>
        </p:nvSpPr>
        <p:spPr>
          <a:xfrm>
            <a:off x="435824" y="1946227"/>
            <a:ext cx="5029609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7200" dirty="0">
                <a:solidFill>
                  <a:srgbClr val="00B0F0"/>
                </a:solidFill>
                <a:latin typeface="Arial Black" panose="020B0A04020102020204" pitchFamily="34" charset="0"/>
                <a:cs typeface="Gotham Bold" pitchFamily="50" charset="0"/>
              </a:rPr>
              <a:t>2000</a:t>
            </a:r>
            <a:r>
              <a:rPr lang="en-AU" sz="4400" dirty="0">
                <a:solidFill>
                  <a:srgbClr val="00B0F0"/>
                </a:solidFill>
                <a:latin typeface="Arial Black" panose="020B0A04020102020204" pitchFamily="34" charset="0"/>
                <a:cs typeface="Gotham Bold" pitchFamily="50" charset="0"/>
              </a:rPr>
              <a:t>s</a:t>
            </a:r>
          </a:p>
          <a:p>
            <a:r>
              <a:rPr lang="en-US" dirty="0"/>
              <a:t>Euromonitor International reported on the global trends for 2009 and 2010 after the global financial crisis of 2008. Their reporting indicates “</a:t>
            </a:r>
            <a:r>
              <a:rPr lang="en-US" sz="2000" b="1" dirty="0">
                <a:solidFill>
                  <a:srgbClr val="00B0F0"/>
                </a:solidFill>
              </a:rPr>
              <a:t>as consumers spent more time at home, this benefited sectors such as in-home electronics, cooking appliances, video games, basic food ingredients and snack foods, restaurant/coffee shop-style foods and drinks, alcohol, home care, and at-home beauty treatments </a:t>
            </a:r>
            <a:r>
              <a:rPr lang="en-US" dirty="0"/>
              <a:t>while adversely impacting consumer foodservice and tourism.”</a:t>
            </a:r>
          </a:p>
        </p:txBody>
      </p:sp>
      <p:pic>
        <p:nvPicPr>
          <p:cNvPr id="2" name="Picture 1" descr="Lego_Masters_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6" t="15659" r="7806"/>
          <a:stretch/>
        </p:blipFill>
        <p:spPr>
          <a:xfrm>
            <a:off x="6096000" y="1687917"/>
            <a:ext cx="7044298" cy="5784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5127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C7DE54-A994-47CA-866C-A98E2F8CB3B5}"/>
              </a:ext>
            </a:extLst>
          </p:cNvPr>
          <p:cNvSpPr/>
          <p:nvPr/>
        </p:nvSpPr>
        <p:spPr>
          <a:xfrm>
            <a:off x="435824" y="328288"/>
            <a:ext cx="79760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>
                <a:solidFill>
                  <a:schemeClr val="tx2"/>
                </a:solidFill>
                <a:latin typeface="Gotham Bold" pitchFamily="50" charset="0"/>
                <a:cs typeface="Gotham Bold" pitchFamily="50" charset="0"/>
              </a:rPr>
              <a:t>Advertising now has a positive impact on customers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otham Bold" pitchFamily="50" charset="0"/>
              <a:cs typeface="Gotham Bold" pitchFamily="50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FC88109-CFE3-4870-92C1-CD7B432BD0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F7F6E75-0726-491D-8A61-36FEA9FFAF9D}"/>
              </a:ext>
            </a:extLst>
          </p:cNvPr>
          <p:cNvCxnSpPr>
            <a:cxnSpLocks/>
          </p:cNvCxnSpPr>
          <p:nvPr/>
        </p:nvCxnSpPr>
        <p:spPr>
          <a:xfrm>
            <a:off x="622124" y="3355700"/>
            <a:ext cx="5205799" cy="0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4D913-662D-4023-9459-13981A0B3B30}"/>
              </a:ext>
            </a:extLst>
          </p:cNvPr>
          <p:cNvSpPr/>
          <p:nvPr/>
        </p:nvSpPr>
        <p:spPr>
          <a:xfrm>
            <a:off x="477065" y="1847595"/>
            <a:ext cx="5029609" cy="3939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9600" b="1" dirty="0">
                <a:solidFill>
                  <a:srgbClr val="00B0F0"/>
                </a:solidFill>
                <a:latin typeface="Gotham Bold" pitchFamily="50" charset="0"/>
                <a:cs typeface="Gotham Bold" pitchFamily="50" charset="0"/>
              </a:rPr>
              <a:t>86</a:t>
            </a:r>
            <a:r>
              <a:rPr lang="en-AU" sz="6600" b="1" dirty="0">
                <a:solidFill>
                  <a:srgbClr val="00B0F0"/>
                </a:solidFill>
                <a:latin typeface="Gotham Bold" pitchFamily="50" charset="0"/>
                <a:cs typeface="Gotham Bold" pitchFamily="50" charset="0"/>
              </a:rPr>
              <a:t>%</a:t>
            </a:r>
          </a:p>
          <a:p>
            <a:endParaRPr lang="en-AU" sz="1000" b="1" dirty="0">
              <a:solidFill>
                <a:srgbClr val="00B0F0"/>
              </a:solidFill>
              <a:latin typeface="Gotham Bold" pitchFamily="50" charset="0"/>
              <a:cs typeface="Gotham Bold" pitchFamily="50" charset="0"/>
            </a:endParaRPr>
          </a:p>
          <a:p>
            <a:r>
              <a:rPr lang="en-US" dirty="0"/>
              <a:t>of B2B customers agree, when they see a company advertise in a down economy</a:t>
            </a:r>
          </a:p>
          <a:p>
            <a:endParaRPr lang="en-US" dirty="0"/>
          </a:p>
          <a:p>
            <a:pPr marL="457200" indent="-457200">
              <a:buFont typeface="+mj-lt"/>
              <a:buAutoNum type="alphaLcParenR"/>
            </a:pPr>
            <a:r>
              <a:rPr lang="en-US" dirty="0"/>
              <a:t>these brands are top of mind when it comes time to make purchase decisions.</a:t>
            </a:r>
          </a:p>
          <a:p>
            <a:pPr marL="457200" indent="-457200">
              <a:buFont typeface="+mj-lt"/>
              <a:buAutoNum type="alphaLcParenR"/>
            </a:pPr>
            <a:endParaRPr lang="en-US" dirty="0"/>
          </a:p>
          <a:p>
            <a:pPr marL="457200" indent="-457200">
              <a:buFont typeface="+mj-lt"/>
              <a:buAutoNum type="alphaLcParenR"/>
            </a:pPr>
            <a:r>
              <a:rPr lang="en-US" dirty="0"/>
              <a:t>they feel better about their commitment to those products and services. </a:t>
            </a:r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" t="3681"/>
          <a:stretch/>
        </p:blipFill>
        <p:spPr>
          <a:xfrm>
            <a:off x="5972982" y="1482373"/>
            <a:ext cx="7603141" cy="5490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09A600-22CC-41EB-A2A1-4B0DC2C6ECC8}"/>
              </a:ext>
            </a:extLst>
          </p:cNvPr>
          <p:cNvSpPr/>
          <p:nvPr/>
        </p:nvSpPr>
        <p:spPr>
          <a:xfrm>
            <a:off x="238534" y="6388668"/>
            <a:ext cx="57373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AU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Source: </a:t>
            </a:r>
            <a:r>
              <a:rPr lang="en-US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Harris Interactive/ </a:t>
            </a:r>
            <a:r>
              <a:rPr lang="en-US" sz="800" dirty="0" err="1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Yankelovich</a:t>
            </a:r>
            <a:r>
              <a:rPr lang="en-US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 survey of 505 B2B executives regarding companies that advertise during a recession</a:t>
            </a:r>
            <a:endParaRPr lang="en-AU" sz="800" dirty="0">
              <a:solidFill>
                <a:srgbClr val="003D69"/>
              </a:solidFill>
              <a:latin typeface="Gotham Book" pitchFamily="50" charset="0"/>
              <a:cs typeface="Gotham Book" pitchFamily="50" charset="0"/>
            </a:endParaRPr>
          </a:p>
          <a:p>
            <a:endParaRPr lang="en-AU" sz="800" dirty="0">
              <a:solidFill>
                <a:srgbClr val="003D69"/>
              </a:solidFill>
              <a:latin typeface="Gotham Book" pitchFamily="50" charset="0"/>
              <a:cs typeface="Gotham Book" pitchFamily="5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0903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C952B0-1909-40AF-8BBC-F4303BA6037F}"/>
              </a:ext>
            </a:extLst>
          </p:cNvPr>
          <p:cNvSpPr/>
          <p:nvPr/>
        </p:nvSpPr>
        <p:spPr>
          <a:xfrm>
            <a:off x="3144252" y="47659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Book" pitchFamily="50" charset="0"/>
                <a:ea typeface="ChunkFive" charset="0"/>
                <a:cs typeface="Gotham Book" pitchFamily="50" charset="0"/>
              </a:rPr>
              <a:t>More research and insights may be found at</a:t>
            </a:r>
            <a:r>
              <a:rPr lang="en-US" u="sng" dirty="0">
                <a:solidFill>
                  <a:schemeClr val="bg1"/>
                </a:solidFill>
                <a:latin typeface="Gotham Book" pitchFamily="50" charset="0"/>
                <a:ea typeface="ChunkFive" charset="0"/>
                <a:cs typeface="Gotham Book" pitchFamily="50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Gotham Book" pitchFamily="50" charset="0"/>
                <a:ea typeface="ChunkFive" charset="0"/>
                <a:cs typeface="Gotham Book" pitchFamily="50" charset="0"/>
                <a:hlinkClick r:id="rId3"/>
              </a:rPr>
              <a:t>Anatomy of Out of Home</a:t>
            </a:r>
            <a:r>
              <a:rPr lang="en-US" dirty="0">
                <a:solidFill>
                  <a:schemeClr val="bg1"/>
                </a:solidFill>
                <a:latin typeface="Gotham Book" pitchFamily="50" charset="0"/>
                <a:ea typeface="ChunkFive" charset="0"/>
                <a:cs typeface="Gotham Book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AU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88026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7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MA slides - basic Full expression logo">
  <a:themeElements>
    <a:clrScheme name="OMA Colours">
      <a:dk1>
        <a:srgbClr val="000000"/>
      </a:dk1>
      <a:lt1>
        <a:srgbClr val="FFFFFF"/>
      </a:lt1>
      <a:dk2>
        <a:srgbClr val="55504C"/>
      </a:dk2>
      <a:lt2>
        <a:srgbClr val="DCD9B6"/>
      </a:lt2>
      <a:accent1>
        <a:srgbClr val="28BFD7"/>
      </a:accent1>
      <a:accent2>
        <a:srgbClr val="27AC4E"/>
      </a:accent2>
      <a:accent3>
        <a:srgbClr val="F05523"/>
      </a:accent3>
      <a:accent4>
        <a:srgbClr val="EE59A0"/>
      </a:accent4>
      <a:accent5>
        <a:srgbClr val="D22229"/>
      </a:accent5>
      <a:accent6>
        <a:srgbClr val="440146"/>
      </a:accent6>
      <a:hlink>
        <a:srgbClr val="063C68"/>
      </a:hlink>
      <a:folHlink>
        <a:srgbClr val="55504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MA_Template_v4" id="{A560E57B-FE9A-BE47-8DE7-DD05872249A9}" vid="{E7410C1A-13D2-5E41-BA3F-2D2C683BA63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11914</TotalTime>
  <Words>483</Words>
  <Application>Microsoft Office PowerPoint</Application>
  <PresentationFormat>Widescreen</PresentationFormat>
  <Paragraphs>38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Arial</vt:lpstr>
      <vt:lpstr>Arial Black</vt:lpstr>
      <vt:lpstr>Broadway</vt:lpstr>
      <vt:lpstr>Calibri</vt:lpstr>
      <vt:lpstr>Cooper Black</vt:lpstr>
      <vt:lpstr>Gotham Bold</vt:lpstr>
      <vt:lpstr>Gotham Book</vt:lpstr>
      <vt:lpstr>Gotham Medium</vt:lpstr>
      <vt:lpstr>Haettenschweiler</vt:lpstr>
      <vt:lpstr>Tw Cen MT Condensed Extra Bold</vt:lpstr>
      <vt:lpstr>1_OMA slides - basic Full expression logo</vt:lpstr>
      <vt:lpstr>Advertising now will result in future growth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Dance</dc:creator>
  <cp:lastModifiedBy>Alexandra Simpson</cp:lastModifiedBy>
  <cp:revision>375</cp:revision>
  <cp:lastPrinted>2019-01-28T22:31:37Z</cp:lastPrinted>
  <dcterms:created xsi:type="dcterms:W3CDTF">2018-11-28T03:58:55Z</dcterms:created>
  <dcterms:modified xsi:type="dcterms:W3CDTF">2020-03-25T04:42:10Z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BE7F29AC-A2B5-4363-90E8-25D8BE51E54F</vt:lpwstr>
  </property>
  <property fmtid="{D5CDD505-2E9C-101B-9397-08002B2CF9AE}" pid="3" name="ArticulatePath">
    <vt:lpwstr>GenZYX</vt:lpwstr>
  </property>
</Properties>
</file>