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7"/>
  </p:notesMasterIdLst>
  <p:handoutMasterIdLst>
    <p:handoutMasterId r:id="rId8"/>
  </p:handoutMasterIdLst>
  <p:sldIdLst>
    <p:sldId id="343" r:id="rId2"/>
    <p:sldId id="888" r:id="rId3"/>
    <p:sldId id="891" r:id="rId4"/>
    <p:sldId id="890" r:id="rId5"/>
    <p:sldId id="868" r:id="rId6"/>
  </p:sldIdLst>
  <p:sldSz cx="12192000" cy="6858000"/>
  <p:notesSz cx="6797675" cy="9926638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ard" initials="EW" lastIdx="3" clrIdx="0">
    <p:extLst>
      <p:ext uri="{19B8F6BF-5375-455C-9EA6-DF929625EA0E}">
        <p15:presenceInfo xmlns:p15="http://schemas.microsoft.com/office/powerpoint/2012/main" userId="S::emma.ward@oma.org.au::9ca49874-a06d-4a6f-b20a-27140799ff30" providerId="AD"/>
      </p:ext>
    </p:extLst>
  </p:cmAuthor>
  <p:cmAuthor id="2" name="Julie Jensen" initials="JJ" lastIdx="4" clrIdx="1">
    <p:extLst>
      <p:ext uri="{19B8F6BF-5375-455C-9EA6-DF929625EA0E}">
        <p15:presenceInfo xmlns:p15="http://schemas.microsoft.com/office/powerpoint/2012/main" userId="S-1-5-21-2056581283-3524442870-1869532693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6E6E6"/>
    <a:srgbClr val="FF9900"/>
    <a:srgbClr val="6C6B6A"/>
    <a:srgbClr val="00DE00"/>
    <a:srgbClr val="00EA00"/>
    <a:srgbClr val="00F200"/>
    <a:srgbClr val="01FF01"/>
    <a:srgbClr val="00FF00"/>
    <a:srgbClr val="EE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6374" autoAdjust="0"/>
  </p:normalViewPr>
  <p:slideViewPr>
    <p:cSldViewPr snapToGrid="0" snapToObjects="1" showGuides="1">
      <p:cViewPr varScale="1">
        <p:scale>
          <a:sx n="85" d="100"/>
          <a:sy n="85" d="100"/>
        </p:scale>
        <p:origin x="48" y="22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37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22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19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827916" cy="2882446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2"/>
            <a:ext cx="3827916" cy="145505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241D2-6220-3C4B-AF57-9B0F5CD52A88}"/>
              </a:ext>
            </a:extLst>
          </p:cNvPr>
          <p:cNvCxnSpPr>
            <a:cxnSpLocks/>
          </p:cNvCxnSpPr>
          <p:nvPr userDrawn="1"/>
        </p:nvCxnSpPr>
        <p:spPr>
          <a:xfrm>
            <a:off x="874713" y="3541486"/>
            <a:ext cx="22164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panel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199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Bullets 2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1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panel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352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4pPr>
            <a:lvl5pPr marL="0" indent="0" fontAlgn="t" latin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5pPr>
          </a:lstStyle>
          <a:p>
            <a:pPr lvl="0"/>
            <a:r>
              <a:rPr lang="en-US" dirty="0"/>
              <a:t>3column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275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5C2F5-2DB6-CA4A-B1B4-68144D9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7FA9-32CB-FF48-87E7-B71AA7C2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BA41-6C69-3549-A671-C9530E6B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57C475-6F3A-104C-A725-9B843B5828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74713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757160-F5C8-8E46-A6C7-0BDC39BA4C7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3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35CCE8D0-1962-9D43-8E05-CE4B9066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09DFDE-9B92-B74A-AFCD-C07794076DA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617404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Content Placeholder 31">
            <a:extLst>
              <a:ext uri="{FF2B5EF4-FFF2-40B4-BE49-F238E27FC236}">
                <a16:creationId xmlns:a16="http://schemas.microsoft.com/office/drawing/2014/main" id="{D29A61BA-FF09-0948-98EB-B422E478C9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17404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A7536-213F-184C-8A62-F79E5425ED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60095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1CE479B5-B321-2142-9ABD-CD8A19DA6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60095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B7CB02B-E3FD-8442-9BF5-22DA77BFA63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02786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Content Placeholder 31">
            <a:extLst>
              <a:ext uri="{FF2B5EF4-FFF2-40B4-BE49-F238E27FC236}">
                <a16:creationId xmlns:a16="http://schemas.microsoft.com/office/drawing/2014/main" id="{994A6C7A-7B2F-7043-A3C7-53557D5995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02786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D6BD9C8-748D-CC4C-B93B-A500121AF3C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845477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047EDC1C-F43A-7C40-84D9-642C597CB5F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45477" y="4016304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3CBA220-714E-437D-AC8F-D93B7A33351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588168" y="1981254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Content Placeholder 31">
            <a:extLst>
              <a:ext uri="{FF2B5EF4-FFF2-40B4-BE49-F238E27FC236}">
                <a16:creationId xmlns:a16="http://schemas.microsoft.com/office/drawing/2014/main" id="{829AE1FE-6C9C-4429-8AA0-58A91904A18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588168" y="4008421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915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E263F0-3953-A545-AA32-C828AECFF061}"/>
              </a:ext>
            </a:extLst>
          </p:cNvPr>
          <p:cNvSpPr/>
          <p:nvPr userDrawn="1"/>
        </p:nvSpPr>
        <p:spPr>
          <a:xfrm>
            <a:off x="0" y="0"/>
            <a:ext cx="6096000" cy="6864006"/>
          </a:xfrm>
          <a:prstGeom prst="rect">
            <a:avLst/>
          </a:prstGeom>
          <a:solidFill>
            <a:srgbClr val="20AA4D"/>
          </a:solidFill>
          <a:ln w="28575">
            <a:solidFill>
              <a:srgbClr val="5AAA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095994" y="-6005"/>
            <a:ext cx="6096007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FC0E8D9A-4DAA-994E-98EC-27890AD7398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1863" y="638504"/>
            <a:ext cx="3999507" cy="554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2400" b="0" i="0">
                <a:solidFill>
                  <a:srgbClr val="FFFFFF"/>
                </a:solidFill>
                <a:latin typeface="Gotham Book" panose="02000604040000020004" pitchFamily="2" charset="0"/>
                <a:ea typeface="Gotham Book" panose="02000604040000020004" pitchFamily="2" charset="0"/>
                <a:cs typeface="Gotham Book" panose="02000604040000020004" pitchFamily="2" charset="0"/>
                <a:sym typeface="Gotham Medium"/>
              </a:defRPr>
            </a:lvl1pPr>
            <a:lvl2pPr marL="653142" indent="-195942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2pPr>
            <a:lvl3pPr marL="1143000" indent="-228600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3pPr>
            <a:lvl4pPr marL="16209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4pPr>
            <a:lvl5pPr marL="20781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5pPr>
          </a:lstStyle>
          <a:p>
            <a:r>
              <a:rPr lang="en-AU" dirty="0"/>
              <a:t>Click to add text/quote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64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09880" y="-1"/>
            <a:ext cx="4876800" cy="6129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7682755" y="306766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8425" y="343693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425" y="202088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Edit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1883E53-7589-214D-A17E-AFFA1986C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8425" y="1564601"/>
            <a:ext cx="4324350" cy="325438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8318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2D078-24C4-F140-AEF7-E7E7ACC5A832}"/>
              </a:ext>
            </a:extLst>
          </p:cNvPr>
          <p:cNvSpPr/>
          <p:nvPr userDrawn="1"/>
        </p:nvSpPr>
        <p:spPr>
          <a:xfrm>
            <a:off x="0" y="-6006"/>
            <a:ext cx="12192001" cy="686400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FA410E-608D-934D-AE9F-64DA39FF103B}"/>
              </a:ext>
            </a:extLst>
          </p:cNvPr>
          <p:cNvSpPr txBox="1">
            <a:spLocks/>
          </p:cNvSpPr>
          <p:nvPr userDrawn="1"/>
        </p:nvSpPr>
        <p:spPr>
          <a:xfrm>
            <a:off x="874712" y="3068638"/>
            <a:ext cx="8101013" cy="14938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3285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8C1E1-D2B3-A94C-B660-8D901A3F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68698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11C55D-8660-EF4F-9F89-4121C39C9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1989137"/>
            <a:ext cx="5124132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1B5272-194D-ED42-B4A0-D64ECA5B8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1105" y="1989137"/>
            <a:ext cx="5195569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154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57963-143F-AA4D-928D-0AB82C1364C8}"/>
              </a:ext>
            </a:extLst>
          </p:cNvPr>
          <p:cNvSpPr/>
          <p:nvPr userDrawn="1"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4" y="1736725"/>
            <a:ext cx="5562257" cy="4385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1C527E-7F12-AD49-8F7E-D10E8192FE2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12238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40A345C-05A4-824E-8736-711852D1DA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2239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D63C19B-569F-6E46-9314-38F6281CBAE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92689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ECD908E-CEC6-5447-96B0-C5C0554F189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92690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584C4A4A-07BE-3544-A349-7DED7EBD5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2313" y="0"/>
            <a:ext cx="56796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D04C22-565E-E243-9968-1D3BBF353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33375"/>
            <a:ext cx="48012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327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E43BD0BB-A316-8F46-A81C-A58E8D472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2633" y="0"/>
            <a:ext cx="41784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A8620A-33A9-F347-A3D6-22E37AB92385}"/>
              </a:ext>
            </a:extLst>
          </p:cNvPr>
          <p:cNvSpPr txBox="1"/>
          <p:nvPr userDrawn="1"/>
        </p:nvSpPr>
        <p:spPr>
          <a:xfrm>
            <a:off x="9334503" y="222561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15A98-4A85-DE41-8608-1DBE02BF26CB}"/>
              </a:ext>
            </a:extLst>
          </p:cNvPr>
          <p:cNvSpPr txBox="1"/>
          <p:nvPr userDrawn="1"/>
        </p:nvSpPr>
        <p:spPr>
          <a:xfrm>
            <a:off x="9334500" y="192004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52372-AAB0-1343-91E6-356D3B28F6F7}"/>
              </a:ext>
            </a:extLst>
          </p:cNvPr>
          <p:cNvSpPr txBox="1"/>
          <p:nvPr userDrawn="1"/>
        </p:nvSpPr>
        <p:spPr>
          <a:xfrm>
            <a:off x="9334503" y="3387816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94691-52E9-4D4E-8FCA-152FF9BD40CE}"/>
              </a:ext>
            </a:extLst>
          </p:cNvPr>
          <p:cNvSpPr txBox="1"/>
          <p:nvPr userDrawn="1"/>
        </p:nvSpPr>
        <p:spPr>
          <a:xfrm>
            <a:off x="9334500" y="3082255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C2A2EC-919E-BF44-BAB2-D5F657B72ACC}"/>
              </a:ext>
            </a:extLst>
          </p:cNvPr>
          <p:cNvSpPr txBox="1"/>
          <p:nvPr userDrawn="1"/>
        </p:nvSpPr>
        <p:spPr>
          <a:xfrm>
            <a:off x="9334503" y="4521833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ECB00A-5CA1-384C-87C6-61BF6ACDC93C}"/>
              </a:ext>
            </a:extLst>
          </p:cNvPr>
          <p:cNvSpPr txBox="1"/>
          <p:nvPr userDrawn="1"/>
        </p:nvSpPr>
        <p:spPr>
          <a:xfrm>
            <a:off x="9334500" y="4216272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624736-9561-0447-B7EC-3C972D607C77}"/>
              </a:ext>
            </a:extLst>
          </p:cNvPr>
          <p:cNvSpPr txBox="1"/>
          <p:nvPr userDrawn="1"/>
        </p:nvSpPr>
        <p:spPr>
          <a:xfrm>
            <a:off x="9334503" y="565720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CD765-225B-4443-8D6A-931E20F754DF}"/>
              </a:ext>
            </a:extLst>
          </p:cNvPr>
          <p:cNvSpPr txBox="1"/>
          <p:nvPr userDrawn="1"/>
        </p:nvSpPr>
        <p:spPr>
          <a:xfrm>
            <a:off x="9334500" y="535163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B9D56F-CA81-8A41-84E9-35FA26C083ED}"/>
              </a:ext>
            </a:extLst>
          </p:cNvPr>
          <p:cNvSpPr/>
          <p:nvPr userDrawn="1"/>
        </p:nvSpPr>
        <p:spPr>
          <a:xfrm>
            <a:off x="874713" y="3179599"/>
            <a:ext cx="1855693" cy="10757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tIns="36000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82C4-DCF2-DE40-9691-E0937F428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3" y="3627438"/>
            <a:ext cx="3021012" cy="272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144463" indent="0">
              <a:buFontTx/>
              <a:buNone/>
              <a:tabLst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75696-92DA-524D-89AA-C23314B6D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948234"/>
            <a:ext cx="3021012" cy="560387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DA2AF-9005-284F-A8BA-D21C5CBA1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73225"/>
            <a:ext cx="3021012" cy="140335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Headiing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CCEDE-DCD5-5C49-8ECC-B2EF7103F2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3909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BB79D-267F-7642-BA6A-59A5B02F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5BB531-2FAD-994F-A2E3-7CB299C080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4713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8ABDFBA-5710-AB4A-BA25-92E36B540A2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7516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B8689C-37A6-944B-8BD8-2729F9D6340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0319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1074646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5" y="579863"/>
            <a:ext cx="5316264" cy="5698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44794DA-9AB5-EB4A-BCF6-0258CFBFEB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45816" y="579863"/>
            <a:ext cx="5250858" cy="32648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3B8686-A814-B444-B9A9-1EBC80BD15C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03473" y="4047893"/>
            <a:ext cx="2493202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6E1EA7-42FB-7C47-9C8B-8B79464AB987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5816" y="4047893"/>
            <a:ext cx="2523430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6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luster and heading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B1116-4E2E-7540-8B2A-1108EED1AFB6}"/>
              </a:ext>
            </a:extLst>
          </p:cNvPr>
          <p:cNvSpPr/>
          <p:nvPr userDrawn="1"/>
        </p:nvSpPr>
        <p:spPr>
          <a:xfrm>
            <a:off x="5332957" y="2085143"/>
            <a:ext cx="1816928" cy="159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952ED-1CC2-C345-9902-6E4B62F53C67}"/>
              </a:ext>
            </a:extLst>
          </p:cNvPr>
          <p:cNvSpPr/>
          <p:nvPr userDrawn="1"/>
        </p:nvSpPr>
        <p:spPr>
          <a:xfrm>
            <a:off x="7326482" y="2085143"/>
            <a:ext cx="4170193" cy="4050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02E7E-38EF-9C4D-BB52-D150D8A1C748}"/>
              </a:ext>
            </a:extLst>
          </p:cNvPr>
          <p:cNvSpPr/>
          <p:nvPr userDrawn="1"/>
        </p:nvSpPr>
        <p:spPr>
          <a:xfrm>
            <a:off x="7514049" y="4127833"/>
            <a:ext cx="1855692" cy="10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2800">
              <a:solidFill>
                <a:schemeClr val="accent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EA781BF-AAAE-284B-92E1-67BBDDCCE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14049" y="4456005"/>
            <a:ext cx="3622264" cy="1507474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 here</a:t>
            </a:r>
            <a:endParaRPr lang="th-TH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20356E5-897E-8A42-8090-00CBA3785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049" y="2391206"/>
            <a:ext cx="3622264" cy="3297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Additional Content</a:t>
            </a:r>
            <a:endParaRPr lang="th-TH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C97856-E366-1A40-AFEB-D4A19F37D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049" y="2890611"/>
            <a:ext cx="3622264" cy="1067536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th-TH" sz="3200" b="1" i="0" kern="1200" spc="0" baseline="0" dirty="0">
                <a:solidFill>
                  <a:schemeClr val="bg1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93815B-FE46-634E-A523-4FE9DFD6CA6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25" y="333375"/>
            <a:ext cx="4461035" cy="334577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266D8FAD-0B1E-6645-A536-E1FDEA0FFEA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95326" y="3842071"/>
            <a:ext cx="6454560" cy="229368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F342496-5EBA-194F-B884-B3487EA424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6482" y="344986"/>
            <a:ext cx="4170193" cy="157047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B3E6B2E-3E5A-4942-BA3C-CD8296E832F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332957" y="323367"/>
            <a:ext cx="1816928" cy="15888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288899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9D704FA-71F6-7B44-BFFB-9713486AE1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88419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2330C18-A0F5-3241-B29C-140246DB954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642777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27A628F-5816-B14E-A8FF-818D51536AF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97135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ECA5483-6075-C24A-8E63-959A96A67F0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51493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9DEBADD-44AA-E34E-8B90-96B2B8270D2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05851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5BB111D-429B-8B48-9464-3BDB1F2F41A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0208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7DA3160F-884E-BE4E-A8B5-0D9713FCC1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1" y="4129838"/>
            <a:ext cx="1670788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 algn="l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31">
            <a:extLst>
              <a:ext uri="{FF2B5EF4-FFF2-40B4-BE49-F238E27FC236}">
                <a16:creationId xmlns:a16="http://schemas.microsoft.com/office/drawing/2014/main" id="{1EBBBA14-67D4-0F48-8199-4BF0240F5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2777" y="4129838"/>
            <a:ext cx="165708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31">
            <a:extLst>
              <a:ext uri="{FF2B5EF4-FFF2-40B4-BE49-F238E27FC236}">
                <a16:creationId xmlns:a16="http://schemas.microsoft.com/office/drawing/2014/main" id="{8F9992DF-DE38-9F47-8284-F381DB4A94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95943" y="4129838"/>
            <a:ext cx="165735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F0F217B0-9B18-7646-B341-1D80E9A6D1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49379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31">
            <a:extLst>
              <a:ext uri="{FF2B5EF4-FFF2-40B4-BE49-F238E27FC236}">
                <a16:creationId xmlns:a16="http://schemas.microsoft.com/office/drawing/2014/main" id="{0C3FFF3A-AFEA-164A-B748-3EB28ED435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03737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A5EACB40-C1B6-7249-8D22-A1E8E32497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58095" y="4129838"/>
            <a:ext cx="1659193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95250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itle 37">
            <a:extLst>
              <a:ext uri="{FF2B5EF4-FFF2-40B4-BE49-F238E27FC236}">
                <a16:creationId xmlns:a16="http://schemas.microsoft.com/office/drawing/2014/main" id="{1C5A625B-237D-4140-8553-57A89A41A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495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A4EC4-20FD-764D-87DC-D7ACAAB23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5BEEFF-8F6F-A141-9934-18F5F11773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F7DAD24-F015-B448-8B76-6B2928618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012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E2B7707-D543-7D48-BB98-51D110AEAE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9012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5B32590-C785-E348-B125-1715754486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2699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E372A00-A2C4-634E-86FD-9DBE0EA6C0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2699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5259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list/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68AB-7EFD-5D43-BD00-8C8CD0B1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1087"/>
            <a:ext cx="6407435" cy="12511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DAA1-74DC-8243-9A72-2136911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3" y="1997076"/>
            <a:ext cx="6088855" cy="38719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FBA8-199E-C243-904E-28C5D0E64C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4" y="1989138"/>
            <a:ext cx="4061618" cy="387985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6F1E-CE86-BB4C-A07C-3D54679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71AE-F38B-C148-A72A-7AA4F6A6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8E3-4992-9545-B503-E4F13ED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FBD-4BCE-434E-A128-23D87FF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5CD-B687-B24D-AC6A-932C50470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1989137"/>
            <a:ext cx="6094799" cy="41232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sub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34C8-DD4D-BC42-99F4-F02DB19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E-2430-504C-99B5-5A3286AE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294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D4B4-570A-CF4A-8A21-336E1043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6074" cy="365125"/>
          </a:xfrm>
        </p:spPr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4D09B-E1D7-E843-905A-ABA989DCCF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989138"/>
            <a:ext cx="6313487" cy="414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Gotham Book" panose="02000604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1BDC-0701-2F41-A41D-1CEFD02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B795-25BE-5741-9353-C28715D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51AA-302C-2041-9DDD-15B7592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14EEE5-B4A5-6C44-81D9-F9F63DD7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26574"/>
            <a:ext cx="6919459" cy="12656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3474B-FFD9-CE42-91E1-D59AF481AE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3" y="1989138"/>
            <a:ext cx="3957867" cy="414020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06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1C4F6-85DD-B846-8F99-E4249FBF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909299" cy="579596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053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2C33-E647-6849-8C56-44C82377A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564841"/>
            <a:ext cx="3007113" cy="982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1537F-2615-7B4A-A3B0-0CBEE5DBED1A}"/>
              </a:ext>
            </a:extLst>
          </p:cNvPr>
          <p:cNvSpPr txBox="1"/>
          <p:nvPr userDrawn="1"/>
        </p:nvSpPr>
        <p:spPr>
          <a:xfrm>
            <a:off x="833148" y="4407642"/>
            <a:ext cx="29761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13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566C31-339A-DD42-9A9F-12FD3131EFD9}"/>
              </a:ext>
            </a:extLst>
          </p:cNvPr>
          <p:cNvSpPr txBox="1"/>
          <p:nvPr userDrawn="1"/>
        </p:nvSpPr>
        <p:spPr>
          <a:xfrm>
            <a:off x="874713" y="4407642"/>
            <a:ext cx="352272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8647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67655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9933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349693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5AC3AC-A486-6443-874F-2B8AC9F098B5}"/>
              </a:ext>
            </a:extLst>
          </p:cNvPr>
          <p:cNvSpPr>
            <a:spLocks noChangeAspect="1"/>
          </p:cNvSpPr>
          <p:nvPr userDrawn="1"/>
        </p:nvSpPr>
        <p:spPr>
          <a:xfrm>
            <a:off x="-261256" y="0"/>
            <a:ext cx="1245325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8D2AAA-EB4A-9D45-8888-0289E3D3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CDBDB3-DEB5-8041-806F-C5339BF325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02493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6E1B-0CBF-EE40-AC84-0D595E612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266700"/>
            <a:ext cx="773588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5AA-7B94-E24E-9740-493729384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1989138"/>
            <a:ext cx="4992236" cy="56588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258E-5CA3-DD42-A38E-243CCE03C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4712" y="2651351"/>
            <a:ext cx="4992237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27097-1122-1244-B3FD-C2C76516FA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9138"/>
            <a:ext cx="5324475" cy="51593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E4538-171D-814A-A542-7C8EE1AD2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51351"/>
            <a:ext cx="5324474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790F-B2A3-214B-9B2B-3FC02DBE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866-E65D-4D45-B401-F1F9F7E7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3DA59-1846-D848-B6FC-30F7701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anel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261601" cy="4140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14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D8443-8AE0-3344-A4A4-7509A705073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719" r:id="rId5"/>
    <p:sldLayoutId id="2147483682" r:id="rId6"/>
    <p:sldLayoutId id="2147483684" r:id="rId7"/>
    <p:sldLayoutId id="2147483685" r:id="rId8"/>
    <p:sldLayoutId id="2147483715" r:id="rId9"/>
    <p:sldLayoutId id="2147483716" r:id="rId10"/>
    <p:sldLayoutId id="2147483717" r:id="rId11"/>
    <p:sldLayoutId id="2147483686" r:id="rId12"/>
    <p:sldLayoutId id="2147483687" r:id="rId13"/>
    <p:sldLayoutId id="2147483696" r:id="rId14"/>
    <p:sldLayoutId id="2147483694" r:id="rId15"/>
    <p:sldLayoutId id="2147483703" r:id="rId16"/>
    <p:sldLayoutId id="2147483697" r:id="rId17"/>
    <p:sldLayoutId id="2147483718" r:id="rId18"/>
    <p:sldLayoutId id="2147483688" r:id="rId19"/>
    <p:sldLayoutId id="2147483689" r:id="rId20"/>
    <p:sldLayoutId id="2147483714" r:id="rId21"/>
    <p:sldLayoutId id="2147483711" r:id="rId22"/>
    <p:sldLayoutId id="2147483698" r:id="rId23"/>
    <p:sldLayoutId id="2147483708" r:id="rId24"/>
    <p:sldLayoutId id="2147483676" r:id="rId25"/>
    <p:sldLayoutId id="2147483709" r:id="rId26"/>
    <p:sldLayoutId id="2147483706" r:id="rId27"/>
    <p:sldLayoutId id="2147483707" r:id="rId28"/>
    <p:sldLayoutId id="2147483690" r:id="rId29"/>
    <p:sldLayoutId id="2147483691" r:id="rId30"/>
    <p:sldLayoutId id="2147483705" r:id="rId31"/>
    <p:sldLayoutId id="2147483700" r:id="rId32"/>
    <p:sldLayoutId id="2147483701" r:id="rId33"/>
    <p:sldLayoutId id="2147483702" r:id="rId3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hyperlink" Target="https://oohmedia.com.au/audience-hu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7.jpg"/><Relationship Id="rId4" Type="http://schemas.openxmlformats.org/officeDocument/2006/relationships/hyperlink" Target="https://oohmedia.com.au/audience-hu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hyperlink" Target="https://oohmedia.com.au/audience-hu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F5E6E-22A5-470C-94FE-E92845A97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705908" cy="84685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250963" y="0"/>
            <a:ext cx="4616311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62" y="1858034"/>
            <a:ext cx="4222649" cy="2579209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sz="4000" dirty="0"/>
              <a:t>Australians return to metro areas and CBDs in Q1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86" y="4876338"/>
            <a:ext cx="3826669" cy="6095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April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526086" y="4689356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1C81133-100D-124F-A737-D172A8A0D3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453" y="0"/>
            <a:ext cx="2581547" cy="1073923"/>
          </a:xfrm>
          <a:prstGeom prst="rect">
            <a:avLst/>
          </a:prstGeom>
        </p:spPr>
      </p:pic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16" y="176305"/>
            <a:ext cx="2276174" cy="1426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Roadside audiences are surging beyond pre-pandemic levels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5" y="6596003"/>
            <a:ext cx="10751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oOh! Pulse Report April 2021 derived using </a:t>
            </a:r>
            <a:r>
              <a:rPr lang="en-AU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DSpark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data.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Report available for download from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oOh!media’s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Audience Intelligence Hub.</a:t>
            </a:r>
            <a:endParaRPr lang="en-AU" sz="8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C6F0BB-C62F-4D59-B42C-1DE4136B39E9}"/>
              </a:ext>
            </a:extLst>
          </p:cNvPr>
          <p:cNvGrpSpPr/>
          <p:nvPr/>
        </p:nvGrpSpPr>
        <p:grpSpPr>
          <a:xfrm>
            <a:off x="597317" y="3075037"/>
            <a:ext cx="11376679" cy="2707737"/>
            <a:chOff x="409801" y="2555021"/>
            <a:chExt cx="11376679" cy="27077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F358D7-5AB1-43BC-BEBF-9EF6F83705B5}"/>
                </a:ext>
              </a:extLst>
            </p:cNvPr>
            <p:cNvSpPr txBox="1"/>
            <p:nvPr/>
          </p:nvSpPr>
          <p:spPr>
            <a:xfrm>
              <a:off x="4358819" y="4431761"/>
              <a:ext cx="3538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of March 2019 levels in </a:t>
              </a:r>
              <a:br>
                <a:rPr lang="en-AU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</a:br>
              <a:r>
                <a:rPr lang="en-AU" sz="1600" b="1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metro areas</a:t>
              </a:r>
              <a:r>
                <a:rPr lang="en-AU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C54056-F7CB-4F74-ACB5-E9E622F16343}"/>
                </a:ext>
              </a:extLst>
            </p:cNvPr>
            <p:cNvSpPr txBox="1"/>
            <p:nvPr/>
          </p:nvSpPr>
          <p:spPr>
            <a:xfrm>
              <a:off x="409801" y="4431761"/>
              <a:ext cx="35389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of March 2019 levels in </a:t>
              </a:r>
              <a:b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</a:br>
              <a:r>
                <a:rPr lang="en-US" sz="1600" b="1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suburban areas</a:t>
              </a:r>
              <a: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.</a:t>
              </a:r>
              <a:endParaRPr lang="en-AU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  <a:p>
              <a:pPr algn="ctr"/>
              <a:endParaRPr lang="en-AU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874A24-9B50-4E23-AFF5-D5D90BF78954}"/>
                </a:ext>
              </a:extLst>
            </p:cNvPr>
            <p:cNvSpPr txBox="1"/>
            <p:nvPr/>
          </p:nvSpPr>
          <p:spPr>
            <a:xfrm>
              <a:off x="8295950" y="4431761"/>
              <a:ext cx="3490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of March 2019 levels </a:t>
              </a:r>
              <a:b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</a:br>
              <a:r>
                <a:rPr lang="en-US" sz="1600" b="1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in CBDs</a:t>
              </a:r>
              <a: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.</a:t>
              </a:r>
              <a:endParaRPr lang="en-AU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4F615F-560F-4F8D-9122-CB29F9C9434F}"/>
                </a:ext>
              </a:extLst>
            </p:cNvPr>
            <p:cNvGrpSpPr/>
            <p:nvPr/>
          </p:nvGrpSpPr>
          <p:grpSpPr>
            <a:xfrm>
              <a:off x="458264" y="2555021"/>
              <a:ext cx="11328216" cy="1872239"/>
              <a:chOff x="654372" y="3055351"/>
              <a:chExt cx="11145993" cy="187223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87BEFA-DD49-4A13-B4B9-2129DEB2219C}"/>
                  </a:ext>
                </a:extLst>
              </p:cNvPr>
              <p:cNvGrpSpPr/>
              <p:nvPr/>
            </p:nvGrpSpPr>
            <p:grpSpPr>
              <a:xfrm>
                <a:off x="4353940" y="3055351"/>
                <a:ext cx="3806241" cy="1862048"/>
                <a:chOff x="4353940" y="3055351"/>
                <a:chExt cx="3806241" cy="1862048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A22FE8-C762-4DCB-8C72-CB3E41EBE0CE}"/>
                    </a:ext>
                  </a:extLst>
                </p:cNvPr>
                <p:cNvSpPr txBox="1"/>
                <p:nvPr/>
              </p:nvSpPr>
              <p:spPr>
                <a:xfrm>
                  <a:off x="4353940" y="3055351"/>
                  <a:ext cx="3806241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1500" dirty="0">
                      <a:solidFill>
                        <a:schemeClr val="accent1">
                          <a:lumMod val="75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101</a:t>
                  </a:r>
                  <a:r>
                    <a:rPr lang="en-AU" sz="6000" dirty="0">
                      <a:solidFill>
                        <a:schemeClr val="accent1">
                          <a:lumMod val="75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%</a:t>
                  </a:r>
                  <a:endParaRPr lang="en-AU" sz="8000" dirty="0">
                    <a:solidFill>
                      <a:schemeClr val="accent1">
                        <a:lumMod val="75000"/>
                      </a:schemeClr>
                    </a:solidFill>
                    <a:latin typeface="Gotham Bold" pitchFamily="50" charset="0"/>
                    <a:cs typeface="Gotham Bold" pitchFamily="50" charset="0"/>
                  </a:endParaRPr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AB639070-1A1B-4174-A480-140998F7CC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9868" y="4743663"/>
                  <a:ext cx="3434382" cy="0"/>
                </a:xfrm>
                <a:prstGeom prst="line">
                  <a:avLst/>
                </a:prstGeom>
                <a:ln w="76200">
                  <a:solidFill>
                    <a:srgbClr val="FFCC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3E01EA9-3FA6-4F43-8AB0-ED0F9A918F06}"/>
                  </a:ext>
                </a:extLst>
              </p:cNvPr>
              <p:cNvGrpSpPr/>
              <p:nvPr/>
            </p:nvGrpSpPr>
            <p:grpSpPr>
              <a:xfrm>
                <a:off x="654372" y="3065542"/>
                <a:ext cx="3434382" cy="1862048"/>
                <a:chOff x="640487" y="3065542"/>
                <a:chExt cx="3434382" cy="1862048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516D689-09BE-4FB6-852F-FA314E2B1905}"/>
                    </a:ext>
                  </a:extLst>
                </p:cNvPr>
                <p:cNvSpPr txBox="1"/>
                <p:nvPr/>
              </p:nvSpPr>
              <p:spPr>
                <a:xfrm>
                  <a:off x="640487" y="3065542"/>
                  <a:ext cx="3434382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1500" dirty="0">
                      <a:solidFill>
                        <a:schemeClr val="accent1">
                          <a:lumMod val="75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102</a:t>
                  </a:r>
                  <a:r>
                    <a:rPr lang="en-AU" sz="6000" dirty="0">
                      <a:solidFill>
                        <a:schemeClr val="accent1">
                          <a:lumMod val="75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%</a:t>
                  </a:r>
                  <a:endParaRPr lang="en-AU" sz="8000" dirty="0">
                    <a:solidFill>
                      <a:schemeClr val="accent1">
                        <a:lumMod val="75000"/>
                      </a:schemeClr>
                    </a:solidFill>
                    <a:latin typeface="Gotham Bold" pitchFamily="50" charset="0"/>
                    <a:cs typeface="Gotham Bold" pitchFamily="50" charset="0"/>
                  </a:endParaRP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9745B84-47F4-4B37-BA66-6E76688039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487" y="4753854"/>
                  <a:ext cx="3434382" cy="0"/>
                </a:xfrm>
                <a:prstGeom prst="line">
                  <a:avLst/>
                </a:prstGeom>
                <a:ln w="76200">
                  <a:solidFill>
                    <a:srgbClr val="FFCC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55FC406-6397-4D6C-B474-C616BE73C703}"/>
                  </a:ext>
                </a:extLst>
              </p:cNvPr>
              <p:cNvGrpSpPr/>
              <p:nvPr/>
            </p:nvGrpSpPr>
            <p:grpSpPr>
              <a:xfrm>
                <a:off x="8365983" y="3065542"/>
                <a:ext cx="3434382" cy="1862048"/>
                <a:chOff x="8365983" y="3065542"/>
                <a:chExt cx="3434382" cy="1862048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34B9F3A-5FCA-46B7-A541-CA1FEB16E01D}"/>
                    </a:ext>
                  </a:extLst>
                </p:cNvPr>
                <p:cNvSpPr txBox="1"/>
                <p:nvPr/>
              </p:nvSpPr>
              <p:spPr>
                <a:xfrm>
                  <a:off x="8535890" y="3065542"/>
                  <a:ext cx="3058672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1500" dirty="0">
                      <a:solidFill>
                        <a:schemeClr val="accent1">
                          <a:lumMod val="75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96</a:t>
                  </a:r>
                  <a:r>
                    <a:rPr lang="en-AU" sz="6000" dirty="0">
                      <a:solidFill>
                        <a:schemeClr val="accent1">
                          <a:lumMod val="75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%</a:t>
                  </a:r>
                  <a:endParaRPr lang="en-AU" sz="8000" dirty="0">
                    <a:solidFill>
                      <a:schemeClr val="accent1">
                        <a:lumMod val="75000"/>
                      </a:schemeClr>
                    </a:solidFill>
                    <a:latin typeface="Gotham Bold" pitchFamily="50" charset="0"/>
                    <a:cs typeface="Gotham Bold" pitchFamily="50" charset="0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07F94B2-99E1-43C2-84E1-70E9F26178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65983" y="4753854"/>
                  <a:ext cx="3434382" cy="0"/>
                </a:xfrm>
                <a:prstGeom prst="line">
                  <a:avLst/>
                </a:prstGeom>
                <a:ln w="76200">
                  <a:solidFill>
                    <a:srgbClr val="FFCC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981784"/>
            <a:ext cx="994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Mobile data shows that metropolitan and suburban roadside audience volumes in March 2021 were higher than in March 2019.</a:t>
            </a:r>
            <a:endParaRPr lang="en-AU" sz="2000" i="1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41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3" y="418807"/>
            <a:ext cx="5782503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Office workers are embracing CBDs again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03724"/>
            <a:ext cx="5578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oOh! Pulse Report April 2021 derived using </a:t>
            </a:r>
            <a:r>
              <a:rPr lang="en-AU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DSpark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data.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Report available for download from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oOh!media’s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Audience Intelligence Hub.</a:t>
            </a:r>
            <a:endParaRPr lang="en-AU" sz="8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910782"/>
            <a:ext cx="578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Australians continue to return to their workplaces at a greater frequency. </a:t>
            </a:r>
            <a:endParaRPr lang="en-AU" sz="2000" i="1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B5E296-25A9-4C67-A54A-0F9FE76FAD6F}"/>
              </a:ext>
            </a:extLst>
          </p:cNvPr>
          <p:cNvGrpSpPr/>
          <p:nvPr/>
        </p:nvGrpSpPr>
        <p:grpSpPr>
          <a:xfrm>
            <a:off x="-225674" y="3434864"/>
            <a:ext cx="6552820" cy="2327840"/>
            <a:chOff x="-225674" y="3560699"/>
            <a:chExt cx="6552820" cy="232784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62FCAD-F450-486F-A414-2FD086DCB04C}"/>
                </a:ext>
              </a:extLst>
            </p:cNvPr>
            <p:cNvSpPr txBox="1"/>
            <p:nvPr/>
          </p:nvSpPr>
          <p:spPr>
            <a:xfrm>
              <a:off x="3765959" y="5057542"/>
              <a:ext cx="23604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of March 2019 levels in offices and cafes during March 2021.</a:t>
              </a:r>
              <a:endParaRPr lang="en-AU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E46A41-C753-40C1-9DFC-EB2FB132C587}"/>
                </a:ext>
              </a:extLst>
            </p:cNvPr>
            <p:cNvSpPr txBox="1"/>
            <p:nvPr/>
          </p:nvSpPr>
          <p:spPr>
            <a:xfrm>
              <a:off x="3565201" y="3560699"/>
              <a:ext cx="276194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800" dirty="0">
                  <a:solidFill>
                    <a:schemeClr val="accent4">
                      <a:lumMod val="75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77</a:t>
              </a:r>
              <a:r>
                <a:rPr lang="en-AU" sz="4800" dirty="0">
                  <a:solidFill>
                    <a:schemeClr val="accent4">
                      <a:lumMod val="75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800" dirty="0">
                <a:solidFill>
                  <a:schemeClr val="accent4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1C1C41-5E4D-47C4-A071-5A01BFB5C280}"/>
                </a:ext>
              </a:extLst>
            </p:cNvPr>
            <p:cNvCxnSpPr>
              <a:cxnSpLocks/>
            </p:cNvCxnSpPr>
            <p:nvPr/>
          </p:nvCxnSpPr>
          <p:spPr>
            <a:xfrm>
              <a:off x="3765959" y="4871892"/>
              <a:ext cx="2360428" cy="0"/>
            </a:xfrm>
            <a:prstGeom prst="line">
              <a:avLst/>
            </a:prstGeom>
            <a:ln w="762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6E8D5F-C0DE-4B23-818B-7C3CBD417DD2}"/>
                </a:ext>
              </a:extLst>
            </p:cNvPr>
            <p:cNvSpPr txBox="1"/>
            <p:nvPr/>
          </p:nvSpPr>
          <p:spPr>
            <a:xfrm>
              <a:off x="563838" y="5057542"/>
              <a:ext cx="24849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jump in office and cafe audience volumes since February 2021.</a:t>
              </a:r>
              <a:endParaRPr lang="en-AU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397EE6C-3060-4669-953D-FC77D91BD4BB}"/>
                </a:ext>
              </a:extLst>
            </p:cNvPr>
            <p:cNvSpPr txBox="1"/>
            <p:nvPr/>
          </p:nvSpPr>
          <p:spPr>
            <a:xfrm>
              <a:off x="-225674" y="3560699"/>
              <a:ext cx="39916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800" dirty="0">
                  <a:solidFill>
                    <a:schemeClr val="accent4">
                      <a:lumMod val="75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+13</a:t>
              </a:r>
              <a:r>
                <a:rPr lang="en-AU" sz="4800" dirty="0">
                  <a:solidFill>
                    <a:schemeClr val="accent4">
                      <a:lumMod val="75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800" dirty="0">
                <a:solidFill>
                  <a:schemeClr val="accent4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107158-4973-4A30-BC69-2D9927C9D91F}"/>
                </a:ext>
              </a:extLst>
            </p:cNvPr>
            <p:cNvCxnSpPr>
              <a:cxnSpLocks/>
            </p:cNvCxnSpPr>
            <p:nvPr/>
          </p:nvCxnSpPr>
          <p:spPr>
            <a:xfrm>
              <a:off x="611390" y="4871892"/>
              <a:ext cx="2360428" cy="0"/>
            </a:xfrm>
            <a:prstGeom prst="line">
              <a:avLst/>
            </a:prstGeom>
            <a:ln w="762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2EB98DC-CBC2-415B-9469-68B3408215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187" r="24187"/>
          <a:stretch/>
        </p:blipFill>
        <p:spPr>
          <a:xfrm>
            <a:off x="6651090" y="-5323"/>
            <a:ext cx="5782503" cy="69567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121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2" y="418807"/>
            <a:ext cx="7908242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Office workers are excited to go back to the workplace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5" y="6596003"/>
            <a:ext cx="10751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oOh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! Pulse Report April 2021 referencing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BCG Workforce Sentiment Survey, 2020 (n=1002, Australia only). Report available for download from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oOh!media’s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Audience Intelligence Hub.</a:t>
            </a:r>
            <a:endParaRPr lang="en-AU" sz="8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830221"/>
            <a:ext cx="1036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During the height of lockdowns, Australians still believed that offices would continue to play a strong role in their working lives.</a:t>
            </a:r>
            <a:endParaRPr lang="en-AU" sz="2000" i="1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E11267-6C2E-48EB-80C2-B725813FE148}"/>
              </a:ext>
            </a:extLst>
          </p:cNvPr>
          <p:cNvGrpSpPr/>
          <p:nvPr/>
        </p:nvGrpSpPr>
        <p:grpSpPr>
          <a:xfrm>
            <a:off x="343675" y="3318282"/>
            <a:ext cx="6333571" cy="2563428"/>
            <a:chOff x="343675" y="3444117"/>
            <a:chExt cx="6333571" cy="256342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6F72A3-52B7-4377-B6DC-5F37A653F578}"/>
                </a:ext>
              </a:extLst>
            </p:cNvPr>
            <p:cNvSpPr txBox="1"/>
            <p:nvPr/>
          </p:nvSpPr>
          <p:spPr>
            <a:xfrm>
              <a:off x="482706" y="4930327"/>
              <a:ext cx="2512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of workers agree </a:t>
              </a:r>
              <a:b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</a:br>
              <a: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that they missed some elements of being in an office.</a:t>
              </a:r>
              <a:endParaRPr lang="en-AU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DB011E-E899-4A78-981F-72D21AB39E45}"/>
                </a:ext>
              </a:extLst>
            </p:cNvPr>
            <p:cNvSpPr txBox="1"/>
            <p:nvPr/>
          </p:nvSpPr>
          <p:spPr>
            <a:xfrm>
              <a:off x="343675" y="3444117"/>
              <a:ext cx="276194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800" dirty="0">
                  <a:solidFill>
                    <a:srgbClr val="FF6600"/>
                  </a:solidFill>
                  <a:latin typeface="Gotham Bold" pitchFamily="50" charset="0"/>
                  <a:cs typeface="Gotham Bold" pitchFamily="50" charset="0"/>
                </a:rPr>
                <a:t>77</a:t>
              </a:r>
              <a:r>
                <a:rPr lang="en-AU" sz="4800" dirty="0">
                  <a:solidFill>
                    <a:srgbClr val="FF6600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6600" dirty="0">
                <a:solidFill>
                  <a:srgbClr val="FF6600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5291791-3C02-40C4-9DD4-8637F6DEF542}"/>
                </a:ext>
              </a:extLst>
            </p:cNvPr>
            <p:cNvCxnSpPr>
              <a:cxnSpLocks/>
            </p:cNvCxnSpPr>
            <p:nvPr/>
          </p:nvCxnSpPr>
          <p:spPr>
            <a:xfrm>
              <a:off x="544433" y="4755310"/>
              <a:ext cx="2360428" cy="0"/>
            </a:xfrm>
            <a:prstGeom prst="line">
              <a:avLst/>
            </a:prstGeom>
            <a:ln w="762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07A69F-2132-47B7-8C0F-6842E90500D7}"/>
                </a:ext>
              </a:extLst>
            </p:cNvPr>
            <p:cNvSpPr txBox="1"/>
            <p:nvPr/>
          </p:nvSpPr>
          <p:spPr>
            <a:xfrm>
              <a:off x="3439486" y="4930327"/>
              <a:ext cx="2422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of workers were excited to go back to their workplace when restrictions eased.</a:t>
              </a:r>
              <a:endParaRPr lang="en-AU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1772F6-ECBF-4F2C-8188-6E87AB1CB7EC}"/>
                </a:ext>
              </a:extLst>
            </p:cNvPr>
            <p:cNvSpPr txBox="1"/>
            <p:nvPr/>
          </p:nvSpPr>
          <p:spPr>
            <a:xfrm>
              <a:off x="2685613" y="3444117"/>
              <a:ext cx="39916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800" dirty="0">
                  <a:solidFill>
                    <a:srgbClr val="FF6600"/>
                  </a:solidFill>
                  <a:latin typeface="Gotham Bold" pitchFamily="50" charset="0"/>
                  <a:cs typeface="Gotham Bold" pitchFamily="50" charset="0"/>
                </a:rPr>
                <a:t>57</a:t>
              </a:r>
              <a:r>
                <a:rPr lang="en-AU" sz="4800" dirty="0">
                  <a:solidFill>
                    <a:srgbClr val="FF6600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6600" dirty="0">
                <a:solidFill>
                  <a:srgbClr val="FF6600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7B1DA45-085E-43D8-B85E-DF010F01E8D1}"/>
                </a:ext>
              </a:extLst>
            </p:cNvPr>
            <p:cNvCxnSpPr>
              <a:cxnSpLocks/>
            </p:cNvCxnSpPr>
            <p:nvPr/>
          </p:nvCxnSpPr>
          <p:spPr>
            <a:xfrm>
              <a:off x="3501215" y="4759468"/>
              <a:ext cx="2360428" cy="0"/>
            </a:xfrm>
            <a:prstGeom prst="line">
              <a:avLst/>
            </a:prstGeom>
            <a:ln w="762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3B606E-93BF-4DFF-93FA-19B78D38FF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84" t="1869" r="15349" b="6858"/>
          <a:stretch/>
        </p:blipFill>
        <p:spPr>
          <a:xfrm>
            <a:off x="6512961" y="2932707"/>
            <a:ext cx="5335364" cy="3349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99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144252" y="4426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173FF-2C54-494A-8BCE-B6AD47BFCCC8}"/>
              </a:ext>
            </a:extLst>
          </p:cNvPr>
          <p:cNvSpPr/>
          <p:nvPr/>
        </p:nvSpPr>
        <p:spPr>
          <a:xfrm>
            <a:off x="243839" y="5722750"/>
            <a:ext cx="923979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 dirty="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36721</TotalTime>
  <Words>281</Words>
  <Application>Microsoft Office PowerPoint</Application>
  <PresentationFormat>Widescreen</PresentationFormat>
  <Paragraphs>27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Gotham Bold</vt:lpstr>
      <vt:lpstr>Gotham Book</vt:lpstr>
      <vt:lpstr>Gotham Medium</vt:lpstr>
      <vt:lpstr>1_OMA slides - basic Full expression logo</vt:lpstr>
      <vt:lpstr>Australians return to metro areas and CBDs in Q1</vt:lpstr>
      <vt:lpstr>Roadside audiences are surging beyond pre-pandemic levels</vt:lpstr>
      <vt:lpstr>Office workers are embracing CBDs again</vt:lpstr>
      <vt:lpstr>Office workers are excited to go back to the workplace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Emma Ward</cp:lastModifiedBy>
  <cp:revision>645</cp:revision>
  <cp:lastPrinted>2019-01-28T22:31:37Z</cp:lastPrinted>
  <dcterms:created xsi:type="dcterms:W3CDTF">2018-11-28T03:58:55Z</dcterms:created>
  <dcterms:modified xsi:type="dcterms:W3CDTF">2021-04-29T01:21:04Z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8EA08666-5884-4550-84A7-4F231D4736FB</vt:lpwstr>
  </property>
  <property fmtid="{D5CDD505-2E9C-101B-9397-08002B2CF9AE}" pid="3" name="ArticulatePath">
    <vt:lpwstr>FINAL_AOOH_March</vt:lpwstr>
  </property>
</Properties>
</file>