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9"/>
  </p:notesMasterIdLst>
  <p:handoutMasterIdLst>
    <p:handoutMasterId r:id="rId10"/>
  </p:handoutMasterIdLst>
  <p:sldIdLst>
    <p:sldId id="343" r:id="rId2"/>
    <p:sldId id="867" r:id="rId3"/>
    <p:sldId id="901" r:id="rId4"/>
    <p:sldId id="898" r:id="rId5"/>
    <p:sldId id="900" r:id="rId6"/>
    <p:sldId id="882" r:id="rId7"/>
    <p:sldId id="868" r:id="rId8"/>
  </p:sldIdLst>
  <p:sldSz cx="12192000" cy="6858000"/>
  <p:notesSz cx="6797675" cy="9926638"/>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3"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80A"/>
    <a:srgbClr val="F3E20B"/>
    <a:srgbClr val="DE1776"/>
    <a:srgbClr val="FF6600"/>
    <a:srgbClr val="002060"/>
    <a:srgbClr val="F59BC6"/>
    <a:srgbClr val="0070C0"/>
    <a:srgbClr val="20AA4D"/>
    <a:srgbClr val="00CCFF"/>
    <a:srgbClr val="24F0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6374" autoAdjust="0"/>
  </p:normalViewPr>
  <p:slideViewPr>
    <p:cSldViewPr snapToGrid="0" snapToObjects="1" showGuides="1">
      <p:cViewPr>
        <p:scale>
          <a:sx n="80" d="100"/>
          <a:sy n="80" d="100"/>
        </p:scale>
        <p:origin x="1620" y="84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notesViewPr>
    <p:cSldViewPr snapToGrid="0" snapToObjects="1" showGuides="1">
      <p:cViewPr varScale="1">
        <p:scale>
          <a:sx n="67" d="100"/>
          <a:sy n="67" d="100"/>
        </p:scale>
        <p:origin x="376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8/26/2021</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8/26/2021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2</a:t>
            </a:fld>
            <a:endParaRPr lang="en-US"/>
          </a:p>
        </p:txBody>
      </p:sp>
    </p:spTree>
    <p:extLst>
      <p:ext uri="{BB962C8B-B14F-4D97-AF65-F5344CB8AC3E}">
        <p14:creationId xmlns:p14="http://schemas.microsoft.com/office/powerpoint/2010/main" val="276898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42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8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18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AF8794D-72FC-8A48-A509-F61C0F60DCBA}" type="slidenum">
              <a:rPr lang="en-US" smtClean="0"/>
              <a:t>6</a:t>
            </a:fld>
            <a:endParaRPr lang="en-US"/>
          </a:p>
        </p:txBody>
      </p:sp>
    </p:spTree>
    <p:extLst>
      <p:ext uri="{BB962C8B-B14F-4D97-AF65-F5344CB8AC3E}">
        <p14:creationId xmlns:p14="http://schemas.microsoft.com/office/powerpoint/2010/main" val="55761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dirty="0"/>
              <a:t>Bullets 2 column</a:t>
            </a:r>
          </a:p>
          <a:p>
            <a:pPr lvl="1"/>
            <a:r>
              <a:rPr lang="en-US" dirty="0"/>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dirty="0"/>
              <a:t>3column text</a:t>
            </a:r>
          </a:p>
          <a:p>
            <a:pPr lvl="1"/>
            <a:r>
              <a:rPr lang="en-US" dirty="0"/>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8/26/2021</a:t>
            </a:fld>
            <a:endParaRPr lang="en-US" dirty="0"/>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dirty="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dirty="0"/>
              <a:t>Click to add text/quote</a:t>
            </a:r>
            <a:endParaRPr dirty="0"/>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a:p>
            <a:endParaRPr dirty="0"/>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dirty="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dirty="0"/>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dirty="0"/>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dirty="0"/>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dirty="0"/>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dirty="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dirty="0"/>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dirty="0"/>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dirty="0"/>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dirty="0"/>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dirty="0"/>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dirty="0">
                <a:solidFill>
                  <a:schemeClr val="accent2"/>
                </a:solidFill>
                <a:latin typeface="Gotham Book" panose="02000604040000020004" pitchFamily="2" charset="0"/>
              </a:rPr>
              <a:t>Therefore always free from repetition, injected </a:t>
            </a:r>
            <a:r>
              <a:rPr lang="en-US" sz="1000" b="0" i="0" dirty="0" err="1">
                <a:solidFill>
                  <a:schemeClr val="accent2"/>
                </a:solidFill>
                <a:latin typeface="Gotham Book" panose="02000604040000020004" pitchFamily="2" charset="0"/>
              </a:rPr>
              <a:t>humour</a:t>
            </a:r>
            <a:r>
              <a:rPr lang="en-US" sz="1000" b="0" i="0" dirty="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dirty="0">
                <a:solidFill>
                  <a:schemeClr val="accent2"/>
                </a:solidFill>
                <a:latin typeface="Gotham Bold" panose="02000604030000020004" pitchFamily="2" charset="0"/>
              </a:rPr>
              <a:t>POINT 01</a:t>
            </a:r>
            <a:endParaRPr lang="th-TH" sz="1200" b="1" i="0" dirty="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dirty="0"/>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dirty="0"/>
              <a:t>Click to edit </a:t>
            </a:r>
            <a:r>
              <a:rPr lang="en-US" dirty="0" err="1"/>
              <a:t>Headiing</a:t>
            </a:r>
            <a:endParaRPr lang="en-US" dirty="0"/>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dirty="0"/>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dirty="0"/>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dirty="0"/>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image</a:t>
            </a:r>
          </a:p>
          <a:p>
            <a:endParaRPr lang="en-US" dirty="0"/>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dirty="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dirty="0"/>
              <a:t>Content here</a:t>
            </a:r>
            <a:endParaRPr lang="th-TH" dirty="0"/>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dirty="0"/>
              <a:t>Additional Content</a:t>
            </a:r>
            <a:endParaRPr lang="th-TH" dirty="0"/>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dirty="0"/>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dirty="0"/>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dirty="0"/>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Edit Master text styles</a:t>
            </a:r>
          </a:p>
          <a:p>
            <a:pPr lvl="1"/>
            <a:r>
              <a:rPr lang="en-US" dirty="0"/>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dirty="0"/>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8/26/2021</a:t>
            </a:fld>
            <a:endParaRPr lang="en-US" dirty="0"/>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dirty="0"/>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dirty="0"/>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dirty="0"/>
              <a:t>Click to edit sub heading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dirty="0"/>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dirty="0"/>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dirty="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dirty="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dirty="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dirty="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dirty="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dirty="0"/>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dirty="0"/>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dirty="0"/>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dirty="0"/>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8/26/2021</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dirty="0"/>
              <a:t>Single column</a:t>
            </a:r>
          </a:p>
          <a:p>
            <a:pPr lvl="1"/>
            <a:r>
              <a:rPr lang="en-US" dirty="0"/>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dirty="0"/>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8/26/2021</a:t>
            </a:fld>
            <a:endParaRPr lang="en-US" dirty="0"/>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dirty="0"/>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dirty="0"/>
          </a:p>
        </p:txBody>
      </p:sp>
      <p:pic>
        <p:nvPicPr>
          <p:cNvPr id="8" name="Picture 7">
            <a:extLst>
              <a:ext uri="{FF2B5EF4-FFF2-40B4-BE49-F238E27FC236}">
                <a16:creationId xmlns:a16="http://schemas.microsoft.com/office/drawing/2014/main" id="{1E0D8443-8AE0-3344-A4A4-7509A7050738}"/>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58D86C51-0E1F-4AAA-B22D-CA278C0898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686" y="-890398"/>
            <a:ext cx="12938785" cy="8638795"/>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250963" y="0"/>
            <a:ext cx="4616311" cy="5633357"/>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503045" y="2204666"/>
            <a:ext cx="4368189" cy="2579209"/>
          </a:xfrm>
        </p:spPr>
        <p:txBody>
          <a:bodyPr anchor="t">
            <a:noAutofit/>
          </a:bodyPr>
          <a:lstStyle>
            <a:lvl1pPr algn="l">
              <a:defRPr sz="4400" b="1" i="0">
                <a:solidFill>
                  <a:schemeClr val="bg1"/>
                </a:solidFill>
                <a:latin typeface="Gotham Bold" panose="02000604030000020004" pitchFamily="2" charset="0"/>
              </a:defRPr>
            </a:lvl1pPr>
          </a:lstStyle>
          <a:p>
            <a:r>
              <a:rPr lang="en-US" sz="4000" dirty="0"/>
              <a:t>Think big, think hyperlocal </a:t>
            </a:r>
            <a:br>
              <a:rPr lang="en-US" sz="4000" dirty="0"/>
            </a:br>
            <a:r>
              <a:rPr lang="en-US" sz="4000" dirty="0"/>
              <a:t>Out of Home</a:t>
            </a:r>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526086" y="4876338"/>
            <a:ext cx="3826669" cy="609593"/>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solidFill>
                  <a:schemeClr val="bg1"/>
                </a:solidFill>
                <a:latin typeface="Gotham Book" pitchFamily="50" charset="0"/>
                <a:cs typeface="Gotham Book" pitchFamily="50" charset="0"/>
              </a:rPr>
              <a:t>August 2021</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512438" y="4689356"/>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9" name="Picture 8">
            <a:extLst>
              <a:ext uri="{FF2B5EF4-FFF2-40B4-BE49-F238E27FC236}">
                <a16:creationId xmlns:a16="http://schemas.microsoft.com/office/drawing/2014/main" id="{D1C81133-100D-124F-A737-D172A8A0D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0453" y="0"/>
            <a:ext cx="2581547" cy="1073923"/>
          </a:xfrm>
          <a:prstGeom prst="rect">
            <a:avLst/>
          </a:prstGeom>
        </p:spPr>
      </p:pic>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516" y="176305"/>
            <a:ext cx="2276174" cy="1426036"/>
          </a:xfrm>
          <a:prstGeom prst="rect">
            <a:avLst/>
          </a:prstGeom>
        </p:spPr>
      </p:pic>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floor, ceiling&#10;&#10;Description automatically generated">
            <a:extLst>
              <a:ext uri="{FF2B5EF4-FFF2-40B4-BE49-F238E27FC236}">
                <a16:creationId xmlns:a16="http://schemas.microsoft.com/office/drawing/2014/main" id="{70FD901D-50E0-4FF3-B2A9-70C8B625B6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667" y="-150198"/>
            <a:ext cx="4545839" cy="6195718"/>
          </a:xfrm>
          <a:prstGeom prst="rect">
            <a:avLst/>
          </a:prstGeom>
        </p:spPr>
      </p:pic>
      <p:sp>
        <p:nvSpPr>
          <p:cNvPr id="4" name="Text Placeholder 3">
            <a:extLst>
              <a:ext uri="{FF2B5EF4-FFF2-40B4-BE49-F238E27FC236}">
                <a16:creationId xmlns:a16="http://schemas.microsoft.com/office/drawing/2014/main" id="{2185E7A1-CDB5-4904-A084-450F129524DE}"/>
              </a:ext>
            </a:extLst>
          </p:cNvPr>
          <p:cNvSpPr>
            <a:spLocks noGrp="1"/>
          </p:cNvSpPr>
          <p:nvPr>
            <p:ph type="body" sz="quarter" idx="20"/>
          </p:nvPr>
        </p:nvSpPr>
        <p:spPr>
          <a:xfrm>
            <a:off x="5459104" y="1694813"/>
            <a:ext cx="6223379" cy="1233579"/>
          </a:xfrm>
        </p:spPr>
        <p:txBody>
          <a:bodyPr>
            <a:noAutofit/>
          </a:bodyPr>
          <a:lstStyle/>
          <a:p>
            <a:pPr defTabSz="1219170">
              <a:lnSpc>
                <a:spcPct val="100000"/>
              </a:lnSpc>
              <a:spcBef>
                <a:spcPts val="0"/>
              </a:spcBef>
            </a:pPr>
            <a:r>
              <a:rPr lang="en-US" dirty="0">
                <a:solidFill>
                  <a:srgbClr val="FFC30B"/>
                </a:solidFill>
              </a:rPr>
              <a:t>Australians feel closer to home than ever before</a:t>
            </a:r>
            <a:endParaRPr lang="en-AU" dirty="0">
              <a:solidFill>
                <a:srgbClr val="FFC30B"/>
              </a:solidFill>
            </a:endParaRPr>
          </a:p>
        </p:txBody>
      </p:sp>
      <p:sp>
        <p:nvSpPr>
          <p:cNvPr id="9" name="TextBox 8">
            <a:extLst>
              <a:ext uri="{FF2B5EF4-FFF2-40B4-BE49-F238E27FC236}">
                <a16:creationId xmlns:a16="http://schemas.microsoft.com/office/drawing/2014/main" id="{D6749B6A-7F0C-4DE1-BD14-0610E6BF1772}"/>
              </a:ext>
            </a:extLst>
          </p:cNvPr>
          <p:cNvSpPr txBox="1"/>
          <p:nvPr/>
        </p:nvSpPr>
        <p:spPr>
          <a:xfrm>
            <a:off x="5268037" y="3308728"/>
            <a:ext cx="6705958" cy="4355038"/>
          </a:xfrm>
          <a:prstGeom prst="rect">
            <a:avLst/>
          </a:prstGeom>
          <a:noFill/>
        </p:spPr>
        <p:txBody>
          <a:bodyPr wrap="square" rtlCol="0">
            <a:spAutoFit/>
          </a:bodyPr>
          <a:lstStyle/>
          <a:p>
            <a:pPr algn="ctr"/>
            <a:r>
              <a:rPr lang="en-US" sz="1550" dirty="0">
                <a:solidFill>
                  <a:srgbClr val="003D69"/>
                </a:solidFill>
                <a:latin typeface="Gotham Book" pitchFamily="50" charset="0"/>
                <a:cs typeface="Gotham Book" pitchFamily="50" charset="0"/>
              </a:rPr>
              <a:t>Many of us</a:t>
            </a:r>
            <a:r>
              <a:rPr lang="en-AU" sz="1550" dirty="0">
                <a:solidFill>
                  <a:srgbClr val="003D69"/>
                </a:solidFill>
                <a:latin typeface="Gotham Book" pitchFamily="50" charset="0"/>
                <a:cs typeface="Gotham Book" pitchFamily="50" charset="0"/>
              </a:rPr>
              <a:t>—</a:t>
            </a:r>
            <a:r>
              <a:rPr lang="en-US" sz="1550" dirty="0">
                <a:solidFill>
                  <a:srgbClr val="003D69"/>
                </a:solidFill>
                <a:latin typeface="Gotham Book" pitchFamily="50" charset="0"/>
                <a:cs typeface="Gotham Book" pitchFamily="50" charset="0"/>
              </a:rPr>
              <a:t>15 million of us</a:t>
            </a:r>
            <a:r>
              <a:rPr lang="en-AU" sz="1550" dirty="0">
                <a:solidFill>
                  <a:srgbClr val="003D69"/>
                </a:solidFill>
                <a:latin typeface="Gotham Book" pitchFamily="50" charset="0"/>
                <a:cs typeface="Gotham Book" pitchFamily="50" charset="0"/>
              </a:rPr>
              <a:t>—</a:t>
            </a:r>
            <a:r>
              <a:rPr lang="en-US" sz="1550" dirty="0">
                <a:solidFill>
                  <a:srgbClr val="003D69"/>
                </a:solidFill>
                <a:latin typeface="Gotham Book" pitchFamily="50" charset="0"/>
                <a:cs typeface="Gotham Book" pitchFamily="50" charset="0"/>
              </a:rPr>
              <a:t>find ourselves at home as lockdowns once again change the way we live, work and play. What we are doing is spending more time in our community and spending our money locally. </a:t>
            </a:r>
          </a:p>
          <a:p>
            <a:pPr algn="ctr"/>
            <a:endParaRPr lang="en-US" sz="1550" dirty="0">
              <a:solidFill>
                <a:srgbClr val="003D69"/>
              </a:solidFill>
              <a:latin typeface="Gotham Book" pitchFamily="50" charset="0"/>
              <a:cs typeface="Gotham Book" pitchFamily="50" charset="0"/>
            </a:endParaRPr>
          </a:p>
          <a:p>
            <a:pPr algn="ctr"/>
            <a:r>
              <a:rPr lang="en-US" sz="1550" dirty="0">
                <a:solidFill>
                  <a:srgbClr val="003D69"/>
                </a:solidFill>
                <a:latin typeface="Gotham Book" pitchFamily="50" charset="0"/>
                <a:cs typeface="Gotham Book" pitchFamily="50" charset="0"/>
              </a:rPr>
              <a:t>An opportunity for marketers is to think big and reach us in our locale. This is backed by research conducted by OMA member Shopper’s </a:t>
            </a:r>
            <a:r>
              <a:rPr lang="en-US" sz="1550" i="1" dirty="0">
                <a:solidFill>
                  <a:srgbClr val="003D69"/>
                </a:solidFill>
                <a:latin typeface="Gotham Book" pitchFamily="50" charset="0"/>
                <a:cs typeface="Gotham Book" pitchFamily="50" charset="0"/>
              </a:rPr>
              <a:t>Closer to Home </a:t>
            </a:r>
            <a:r>
              <a:rPr lang="en-US" sz="1550" dirty="0">
                <a:solidFill>
                  <a:srgbClr val="003D69"/>
                </a:solidFill>
                <a:latin typeface="Gotham Book" pitchFamily="50" charset="0"/>
                <a:cs typeface="Gotham Book" pitchFamily="50" charset="0"/>
              </a:rPr>
              <a:t>study.</a:t>
            </a:r>
          </a:p>
          <a:p>
            <a:pPr algn="ctr"/>
            <a:endParaRPr lang="en-US" sz="1550" dirty="0">
              <a:solidFill>
                <a:srgbClr val="003D69"/>
              </a:solidFill>
              <a:highlight>
                <a:srgbClr val="FFFF00"/>
              </a:highlight>
              <a:latin typeface="Gotham Book" pitchFamily="50" charset="0"/>
              <a:cs typeface="Gotham Book" pitchFamily="50" charset="0"/>
            </a:endParaRPr>
          </a:p>
          <a:p>
            <a:pPr algn="ctr"/>
            <a:r>
              <a:rPr lang="en-US" sz="1550" dirty="0">
                <a:solidFill>
                  <a:srgbClr val="003D69"/>
                </a:solidFill>
                <a:latin typeface="Gotham Book" pitchFamily="50" charset="0"/>
                <a:cs typeface="Gotham Book" pitchFamily="50" charset="0"/>
              </a:rPr>
              <a:t>Because we all need to feel optimistic, we have folded in </a:t>
            </a:r>
            <a:r>
              <a:rPr lang="en-US" sz="1550" dirty="0" err="1">
                <a:solidFill>
                  <a:srgbClr val="003D69"/>
                </a:solidFill>
                <a:latin typeface="Gotham Book" pitchFamily="50" charset="0"/>
                <a:cs typeface="Gotham Book" pitchFamily="50" charset="0"/>
              </a:rPr>
              <a:t>oOh!media’s</a:t>
            </a:r>
            <a:r>
              <a:rPr lang="en-US" sz="1550" dirty="0">
                <a:solidFill>
                  <a:srgbClr val="003D69"/>
                </a:solidFill>
                <a:latin typeface="Gotham Book" pitchFamily="50" charset="0"/>
                <a:cs typeface="Gotham Book" pitchFamily="50" charset="0"/>
              </a:rPr>
              <a:t> </a:t>
            </a:r>
            <a:r>
              <a:rPr lang="en-US" sz="1550" i="1" dirty="0">
                <a:solidFill>
                  <a:srgbClr val="003D69"/>
                </a:solidFill>
                <a:latin typeface="Gotham Book" pitchFamily="50" charset="0"/>
                <a:cs typeface="Gotham Book" pitchFamily="50" charset="0"/>
              </a:rPr>
              <a:t>Pulse Reports </a:t>
            </a:r>
            <a:r>
              <a:rPr lang="en-US" sz="1550" dirty="0">
                <a:solidFill>
                  <a:srgbClr val="003D69"/>
                </a:solidFill>
                <a:latin typeface="Gotham Book" pitchFamily="50" charset="0"/>
                <a:cs typeface="Gotham Book" pitchFamily="50" charset="0"/>
              </a:rPr>
              <a:t>insights representing how we feel during a lockdown. That regardless of our age we are positive about the future and are looking for opportunities to spend and support businesses around us. </a:t>
            </a:r>
          </a:p>
          <a:p>
            <a:pPr algn="ctr"/>
            <a:endParaRPr lang="en-US" sz="1200" dirty="0">
              <a:solidFill>
                <a:srgbClr val="003D69"/>
              </a:solidFill>
              <a:latin typeface="Gotham Book" pitchFamily="50" charset="0"/>
              <a:cs typeface="Gotham Book" pitchFamily="50" charset="0"/>
            </a:endParaRPr>
          </a:p>
          <a:p>
            <a:pPr algn="ctr"/>
            <a:endParaRPr lang="en-US" sz="1600" dirty="0">
              <a:solidFill>
                <a:srgbClr val="003D69"/>
              </a:solidFill>
              <a:latin typeface="Gotham Book" pitchFamily="50" charset="0"/>
              <a:cs typeface="Gotham Book" pitchFamily="50" charset="0"/>
            </a:endParaRPr>
          </a:p>
          <a:p>
            <a:pPr algn="ctr"/>
            <a:endParaRPr lang="en-US" sz="1600" dirty="0">
              <a:solidFill>
                <a:srgbClr val="003D69"/>
              </a:solidFill>
              <a:latin typeface="Gotham Book" pitchFamily="50" charset="0"/>
              <a:cs typeface="Gotham Book" pitchFamily="50" charset="0"/>
            </a:endParaRPr>
          </a:p>
          <a:p>
            <a:pPr algn="ctr"/>
            <a:endParaRPr lang="en-US" sz="1600" dirty="0">
              <a:solidFill>
                <a:srgbClr val="003D69"/>
              </a:solidFill>
              <a:latin typeface="Gotham Book" pitchFamily="50" charset="0"/>
              <a:cs typeface="Gotham Book" pitchFamily="50" charset="0"/>
            </a:endParaRPr>
          </a:p>
        </p:txBody>
      </p:sp>
      <p:sp>
        <p:nvSpPr>
          <p:cNvPr id="11" name="TextBox 10">
            <a:extLst>
              <a:ext uri="{FF2B5EF4-FFF2-40B4-BE49-F238E27FC236}">
                <a16:creationId xmlns:a16="http://schemas.microsoft.com/office/drawing/2014/main" id="{205842F4-13EC-467C-A03C-7F92D800DF09}"/>
              </a:ext>
            </a:extLst>
          </p:cNvPr>
          <p:cNvSpPr txBox="1"/>
          <p:nvPr/>
        </p:nvSpPr>
        <p:spPr>
          <a:xfrm>
            <a:off x="343674" y="6470501"/>
            <a:ext cx="11630321" cy="461665"/>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Shopper, </a:t>
            </a:r>
            <a:r>
              <a:rPr lang="en-US" sz="800" i="1" dirty="0">
                <a:solidFill>
                  <a:srgbClr val="003D69"/>
                </a:solidFill>
                <a:latin typeface="Gotham Book" pitchFamily="50" charset="0"/>
                <a:cs typeface="Gotham Book" pitchFamily="50" charset="0"/>
              </a:rPr>
              <a:t>Closer To Home </a:t>
            </a:r>
            <a:r>
              <a:rPr lang="en-US" sz="800" dirty="0">
                <a:solidFill>
                  <a:srgbClr val="003D69"/>
                </a:solidFill>
                <a:latin typeface="Gotham Book" pitchFamily="50" charset="0"/>
                <a:cs typeface="Gotham Book" pitchFamily="50" charset="0"/>
              </a:rPr>
              <a:t>study, June 2021 &amp; ABS Supermarket Spending, May 2021.</a:t>
            </a:r>
          </a:p>
          <a:p>
            <a:r>
              <a:rPr lang="en-US" sz="800" dirty="0">
                <a:solidFill>
                  <a:srgbClr val="003D69"/>
                </a:solidFill>
                <a:latin typeface="Gotham Book" pitchFamily="50" charset="0"/>
                <a:cs typeface="Gotham Book" pitchFamily="50" charset="0"/>
              </a:rPr>
              <a:t>Source: </a:t>
            </a:r>
            <a:r>
              <a:rPr lang="en-US" sz="800" dirty="0" err="1">
                <a:solidFill>
                  <a:srgbClr val="003D69"/>
                </a:solidFill>
                <a:latin typeface="Gotham Book" pitchFamily="50" charset="0"/>
                <a:cs typeface="Gotham Book" pitchFamily="50" charset="0"/>
              </a:rPr>
              <a:t>oOh!media</a:t>
            </a:r>
            <a:r>
              <a:rPr lang="en-US" sz="800" dirty="0">
                <a:solidFill>
                  <a:srgbClr val="003D69"/>
                </a:solidFill>
                <a:latin typeface="Gotham Book" pitchFamily="50" charset="0"/>
                <a:cs typeface="Gotham Book" pitchFamily="50" charset="0"/>
              </a:rPr>
              <a:t> </a:t>
            </a:r>
            <a:r>
              <a:rPr lang="en-US" sz="800" i="1" dirty="0">
                <a:solidFill>
                  <a:srgbClr val="003D69"/>
                </a:solidFill>
                <a:latin typeface="Gotham Book" pitchFamily="50" charset="0"/>
                <a:cs typeface="Gotham Book" pitchFamily="50" charset="0"/>
              </a:rPr>
              <a:t>Pulse Reports</a:t>
            </a:r>
            <a:r>
              <a:rPr lang="en-US" sz="800" dirty="0">
                <a:solidFill>
                  <a:srgbClr val="003D69"/>
                </a:solidFill>
                <a:latin typeface="Gotham Book" pitchFamily="50" charset="0"/>
                <a:cs typeface="Gotham Book" pitchFamily="50" charset="0"/>
              </a:rPr>
              <a:t>, May 2020.</a:t>
            </a:r>
          </a:p>
          <a:p>
            <a:endParaRPr lang="en-US" sz="800" dirty="0">
              <a:solidFill>
                <a:srgbClr val="003D69"/>
              </a:solidFill>
              <a:latin typeface="Gotham Book" pitchFamily="50" charset="0"/>
              <a:cs typeface="Gotham Book" pitchFamily="50" charset="0"/>
            </a:endParaRPr>
          </a:p>
        </p:txBody>
      </p:sp>
      <p:pic>
        <p:nvPicPr>
          <p:cNvPr id="3" name="Picture 2" descr="A picture containing text, floor, indoor, ceiling&#10;&#10;Description automatically generated">
            <a:extLst>
              <a:ext uri="{FF2B5EF4-FFF2-40B4-BE49-F238E27FC236}">
                <a16:creationId xmlns:a16="http://schemas.microsoft.com/office/drawing/2014/main" id="{FF86DF32-789B-4E6B-A8A5-4C77FFA43A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667" y="-150198"/>
            <a:ext cx="4545839" cy="6195718"/>
          </a:xfrm>
          <a:prstGeom prst="rect">
            <a:avLst/>
          </a:prstGeom>
        </p:spPr>
      </p:pic>
    </p:spTree>
    <p:extLst>
      <p:ext uri="{BB962C8B-B14F-4D97-AF65-F5344CB8AC3E}">
        <p14:creationId xmlns:p14="http://schemas.microsoft.com/office/powerpoint/2010/main" val="19425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outdoor, person&#10;&#10;Description automatically generated">
            <a:extLst>
              <a:ext uri="{FF2B5EF4-FFF2-40B4-BE49-F238E27FC236}">
                <a16:creationId xmlns:a16="http://schemas.microsoft.com/office/drawing/2014/main" id="{CC5045F6-655B-482D-9658-2621B2DA21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5369" y="-35864"/>
            <a:ext cx="6623778" cy="6893864"/>
          </a:xfrm>
          <a:prstGeom prst="rect">
            <a:avLst/>
          </a:prstGeom>
        </p:spPr>
      </p:pic>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490856" y="418807"/>
            <a:ext cx="6427688" cy="549275"/>
          </a:xfrm>
        </p:spPr>
        <p:txBody>
          <a:bodyPr anchor="t">
            <a:noAutofit/>
          </a:bodyPr>
          <a:lstStyle/>
          <a:p>
            <a:r>
              <a:rPr lang="en-AU" sz="3600" dirty="0">
                <a:solidFill>
                  <a:srgbClr val="6C6B6A"/>
                </a:solidFill>
                <a:latin typeface="Gotham Bold" pitchFamily="50" charset="0"/>
                <a:cs typeface="Gotham Bold" pitchFamily="50" charset="0"/>
              </a:rPr>
              <a:t>We feel more connected to our community</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4" y="6571043"/>
            <a:ext cx="5983472" cy="21544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Shopper, </a:t>
            </a:r>
            <a:r>
              <a:rPr lang="en-US" sz="800" i="1" dirty="0">
                <a:solidFill>
                  <a:srgbClr val="003D69"/>
                </a:solidFill>
                <a:latin typeface="Gotham Book" pitchFamily="50" charset="0"/>
                <a:cs typeface="Gotham Book" pitchFamily="50" charset="0"/>
              </a:rPr>
              <a:t>Closer To Home </a:t>
            </a:r>
            <a:r>
              <a:rPr lang="en-US" sz="800" dirty="0">
                <a:solidFill>
                  <a:srgbClr val="003D69"/>
                </a:solidFill>
                <a:latin typeface="Gotham Book" pitchFamily="50" charset="0"/>
                <a:cs typeface="Gotham Book" pitchFamily="50" charset="0"/>
              </a:rPr>
              <a:t>study, June 2021 &amp; ABS Supermarket Spending, May 2021</a:t>
            </a:r>
          </a:p>
        </p:txBody>
      </p:sp>
      <p:sp>
        <p:nvSpPr>
          <p:cNvPr id="3" name="TextBox 2">
            <a:extLst>
              <a:ext uri="{FF2B5EF4-FFF2-40B4-BE49-F238E27FC236}">
                <a16:creationId xmlns:a16="http://schemas.microsoft.com/office/drawing/2014/main" id="{A1D42F90-8F2B-4241-A1F0-EB8CB607EE8C}"/>
              </a:ext>
            </a:extLst>
          </p:cNvPr>
          <p:cNvSpPr txBox="1"/>
          <p:nvPr/>
        </p:nvSpPr>
        <p:spPr>
          <a:xfrm>
            <a:off x="429938" y="2034198"/>
            <a:ext cx="6245743" cy="1015663"/>
          </a:xfrm>
          <a:prstGeom prst="rect">
            <a:avLst/>
          </a:prstGeom>
          <a:noFill/>
        </p:spPr>
        <p:txBody>
          <a:bodyPr wrap="square" rtlCol="0">
            <a:spAutoFit/>
          </a:bodyPr>
          <a:lstStyle/>
          <a:p>
            <a:r>
              <a:rPr lang="en-US" sz="2000" dirty="0">
                <a:solidFill>
                  <a:srgbClr val="003D69"/>
                </a:solidFill>
                <a:latin typeface="Gotham Book" pitchFamily="50" charset="0"/>
                <a:cs typeface="Gotham Book" pitchFamily="50" charset="0"/>
              </a:rPr>
              <a:t>More than ever, we are feeling a greater sense of belonging to our community and we are supportive of local businesses.</a:t>
            </a:r>
            <a:endParaRPr lang="en-AU" sz="2000" i="1" dirty="0">
              <a:solidFill>
                <a:srgbClr val="003D69"/>
              </a:solidFill>
              <a:latin typeface="Gotham Book" pitchFamily="50" charset="0"/>
              <a:cs typeface="Gotham Book" pitchFamily="50" charset="0"/>
            </a:endParaRPr>
          </a:p>
        </p:txBody>
      </p:sp>
      <p:grpSp>
        <p:nvGrpSpPr>
          <p:cNvPr id="4" name="Group 3">
            <a:extLst>
              <a:ext uri="{FF2B5EF4-FFF2-40B4-BE49-F238E27FC236}">
                <a16:creationId xmlns:a16="http://schemas.microsoft.com/office/drawing/2014/main" id="{6EB5E296-25A9-4C67-A54A-0F9FE76FAD6F}"/>
              </a:ext>
            </a:extLst>
          </p:cNvPr>
          <p:cNvGrpSpPr/>
          <p:nvPr/>
        </p:nvGrpSpPr>
        <p:grpSpPr>
          <a:xfrm>
            <a:off x="-317953" y="3511735"/>
            <a:ext cx="6909492" cy="2439032"/>
            <a:chOff x="-225674" y="3612459"/>
            <a:chExt cx="6307026" cy="2250428"/>
          </a:xfrm>
        </p:grpSpPr>
        <p:sp>
          <p:nvSpPr>
            <p:cNvPr id="21" name="TextBox 20">
              <a:extLst>
                <a:ext uri="{FF2B5EF4-FFF2-40B4-BE49-F238E27FC236}">
                  <a16:creationId xmlns:a16="http://schemas.microsoft.com/office/drawing/2014/main" id="{F962FCAD-F450-486F-A414-2FD086DCB04C}"/>
                </a:ext>
              </a:extLst>
            </p:cNvPr>
            <p:cNvSpPr txBox="1"/>
            <p:nvPr/>
          </p:nvSpPr>
          <p:spPr>
            <a:xfrm>
              <a:off x="3626037" y="5010957"/>
              <a:ext cx="2183385" cy="851930"/>
            </a:xfrm>
            <a:prstGeom prst="rect">
              <a:avLst/>
            </a:prstGeom>
            <a:noFill/>
          </p:spPr>
          <p:txBody>
            <a:bodyPr wrap="square" rtlCol="0">
              <a:spAutoFit/>
            </a:bodyPr>
            <a:lstStyle/>
            <a:p>
              <a:pPr algn="ctr"/>
              <a:r>
                <a:rPr lang="en-AU" dirty="0">
                  <a:solidFill>
                    <a:srgbClr val="003D69"/>
                  </a:solidFill>
                  <a:latin typeface="Gotham Book" pitchFamily="50" charset="0"/>
                  <a:cs typeface="Gotham Book" pitchFamily="50" charset="0"/>
                </a:rPr>
                <a:t>Will support local businesses where we can.</a:t>
              </a:r>
            </a:p>
          </p:txBody>
        </p:sp>
        <p:sp>
          <p:nvSpPr>
            <p:cNvPr id="29" name="TextBox 28">
              <a:extLst>
                <a:ext uri="{FF2B5EF4-FFF2-40B4-BE49-F238E27FC236}">
                  <a16:creationId xmlns:a16="http://schemas.microsoft.com/office/drawing/2014/main" id="{A8E46A41-C753-40C1-9DFC-EB2FB132C587}"/>
                </a:ext>
              </a:extLst>
            </p:cNvPr>
            <p:cNvSpPr txBox="1"/>
            <p:nvPr/>
          </p:nvSpPr>
          <p:spPr>
            <a:xfrm>
              <a:off x="3319407" y="3612459"/>
              <a:ext cx="2761945" cy="1446550"/>
            </a:xfrm>
            <a:prstGeom prst="rect">
              <a:avLst/>
            </a:prstGeom>
            <a:noFill/>
          </p:spPr>
          <p:txBody>
            <a:bodyPr wrap="square" rtlCol="0">
              <a:spAutoFit/>
            </a:bodyPr>
            <a:lstStyle/>
            <a:p>
              <a:pPr algn="ctr"/>
              <a:r>
                <a:rPr lang="en-AU" sz="8800" dirty="0">
                  <a:solidFill>
                    <a:schemeClr val="accent1">
                      <a:lumMod val="60000"/>
                      <a:lumOff val="40000"/>
                    </a:schemeClr>
                  </a:solidFill>
                  <a:latin typeface="Gotham Bold" pitchFamily="50" charset="0"/>
                  <a:cs typeface="Gotham Bold" pitchFamily="50" charset="0"/>
                </a:rPr>
                <a:t>62</a:t>
              </a:r>
              <a:r>
                <a:rPr lang="en-AU" sz="4800" dirty="0">
                  <a:solidFill>
                    <a:schemeClr val="accent1">
                      <a:lumMod val="60000"/>
                      <a:lumOff val="40000"/>
                    </a:schemeClr>
                  </a:solidFill>
                  <a:latin typeface="Gotham Bold" pitchFamily="50" charset="0"/>
                  <a:cs typeface="Gotham Bold" pitchFamily="50" charset="0"/>
                </a:rPr>
                <a:t>%</a:t>
              </a:r>
              <a:endParaRPr lang="en-AU" sz="8800" dirty="0">
                <a:solidFill>
                  <a:schemeClr val="accent1">
                    <a:lumMod val="60000"/>
                    <a:lumOff val="40000"/>
                  </a:schemeClr>
                </a:solidFill>
                <a:latin typeface="Gotham Bold" pitchFamily="50" charset="0"/>
                <a:cs typeface="Gotham Bold" pitchFamily="50" charset="0"/>
              </a:endParaRPr>
            </a:p>
          </p:txBody>
        </p:sp>
        <p:cxnSp>
          <p:nvCxnSpPr>
            <p:cNvPr id="32" name="Straight Connector 31">
              <a:extLst>
                <a:ext uri="{FF2B5EF4-FFF2-40B4-BE49-F238E27FC236}">
                  <a16:creationId xmlns:a16="http://schemas.microsoft.com/office/drawing/2014/main" id="{F01C1C41-5E4D-47C4-A071-5A01BFB5C280}"/>
                </a:ext>
              </a:extLst>
            </p:cNvPr>
            <p:cNvCxnSpPr>
              <a:cxnSpLocks/>
            </p:cNvCxnSpPr>
            <p:nvPr/>
          </p:nvCxnSpPr>
          <p:spPr>
            <a:xfrm>
              <a:off x="3520160" y="4871892"/>
              <a:ext cx="2360428"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66E8D5F-C0DE-4B23-818B-7C3CBD417DD2}"/>
                </a:ext>
              </a:extLst>
            </p:cNvPr>
            <p:cNvSpPr txBox="1"/>
            <p:nvPr/>
          </p:nvSpPr>
          <p:spPr>
            <a:xfrm>
              <a:off x="611390" y="5010957"/>
              <a:ext cx="2360428" cy="851930"/>
            </a:xfrm>
            <a:prstGeom prst="rect">
              <a:avLst/>
            </a:prstGeom>
            <a:noFill/>
          </p:spPr>
          <p:txBody>
            <a:bodyPr wrap="square" rtlCol="0">
              <a:spAutoFit/>
            </a:bodyPr>
            <a:lstStyle/>
            <a:p>
              <a:pPr algn="ctr"/>
              <a:r>
                <a:rPr lang="en-AU" dirty="0">
                  <a:solidFill>
                    <a:srgbClr val="003D69"/>
                  </a:solidFill>
                  <a:latin typeface="Gotham Book" pitchFamily="50" charset="0"/>
                  <a:cs typeface="Gotham Book" pitchFamily="50" charset="0"/>
                </a:rPr>
                <a:t>Feel more connected to our community than ever before.</a:t>
              </a:r>
            </a:p>
          </p:txBody>
        </p:sp>
        <p:sp>
          <p:nvSpPr>
            <p:cNvPr id="61" name="TextBox 60">
              <a:extLst>
                <a:ext uri="{FF2B5EF4-FFF2-40B4-BE49-F238E27FC236}">
                  <a16:creationId xmlns:a16="http://schemas.microsoft.com/office/drawing/2014/main" id="{3397EE6C-3060-4669-953D-FC77D91BD4BB}"/>
                </a:ext>
              </a:extLst>
            </p:cNvPr>
            <p:cNvSpPr txBox="1"/>
            <p:nvPr/>
          </p:nvSpPr>
          <p:spPr>
            <a:xfrm>
              <a:off x="-225674" y="3612459"/>
              <a:ext cx="3991633" cy="1446550"/>
            </a:xfrm>
            <a:prstGeom prst="rect">
              <a:avLst/>
            </a:prstGeom>
            <a:noFill/>
          </p:spPr>
          <p:txBody>
            <a:bodyPr wrap="square" rtlCol="0">
              <a:spAutoFit/>
            </a:bodyPr>
            <a:lstStyle/>
            <a:p>
              <a:pPr algn="ctr"/>
              <a:r>
                <a:rPr lang="en-AU" sz="8800" dirty="0">
                  <a:solidFill>
                    <a:schemeClr val="accent1">
                      <a:lumMod val="75000"/>
                    </a:schemeClr>
                  </a:solidFill>
                  <a:latin typeface="Gotham Bold" pitchFamily="50" charset="0"/>
                  <a:cs typeface="Gotham Bold" pitchFamily="50" charset="0"/>
                </a:rPr>
                <a:t>1</a:t>
              </a:r>
              <a:r>
                <a:rPr lang="en-AU" sz="6000" dirty="0">
                  <a:solidFill>
                    <a:schemeClr val="accent1">
                      <a:lumMod val="75000"/>
                    </a:schemeClr>
                  </a:solidFill>
                  <a:latin typeface="Gotham Bold" pitchFamily="50" charset="0"/>
                  <a:cs typeface="Gotham Bold" pitchFamily="50" charset="0"/>
                </a:rPr>
                <a:t>in</a:t>
              </a:r>
              <a:r>
                <a:rPr lang="en-AU" sz="8800" dirty="0">
                  <a:solidFill>
                    <a:schemeClr val="accent1">
                      <a:lumMod val="75000"/>
                    </a:schemeClr>
                  </a:solidFill>
                  <a:latin typeface="Gotham Bold" pitchFamily="50" charset="0"/>
                  <a:cs typeface="Gotham Bold" pitchFamily="50" charset="0"/>
                </a:rPr>
                <a:t>3</a:t>
              </a:r>
            </a:p>
          </p:txBody>
        </p:sp>
        <p:cxnSp>
          <p:nvCxnSpPr>
            <p:cNvPr id="18" name="Straight Connector 17">
              <a:extLst>
                <a:ext uri="{FF2B5EF4-FFF2-40B4-BE49-F238E27FC236}">
                  <a16:creationId xmlns:a16="http://schemas.microsoft.com/office/drawing/2014/main" id="{55107158-4973-4A30-BC69-2D9927C9D91F}"/>
                </a:ext>
              </a:extLst>
            </p:cNvPr>
            <p:cNvCxnSpPr>
              <a:cxnSpLocks/>
            </p:cNvCxnSpPr>
            <p:nvPr/>
          </p:nvCxnSpPr>
          <p:spPr>
            <a:xfrm>
              <a:off x="611390" y="4871892"/>
              <a:ext cx="2360428"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1534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544641" y="418807"/>
            <a:ext cx="8441097" cy="549275"/>
          </a:xfrm>
        </p:spPr>
        <p:txBody>
          <a:bodyPr anchor="t">
            <a:noAutofit/>
          </a:bodyPr>
          <a:lstStyle/>
          <a:p>
            <a:r>
              <a:rPr lang="en-AU" sz="3600" dirty="0">
                <a:solidFill>
                  <a:srgbClr val="6C6B6A"/>
                </a:solidFill>
                <a:latin typeface="Gotham Bold" pitchFamily="50" charset="0"/>
                <a:cs typeface="Gotham Bold" pitchFamily="50" charset="0"/>
              </a:rPr>
              <a:t>We are more open to trying new brands</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4" y="6528683"/>
            <a:ext cx="11630321" cy="33855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Shopper, </a:t>
            </a:r>
            <a:r>
              <a:rPr lang="en-US" sz="800" i="1" dirty="0">
                <a:solidFill>
                  <a:srgbClr val="003D69"/>
                </a:solidFill>
                <a:latin typeface="Gotham Book" pitchFamily="50" charset="0"/>
                <a:cs typeface="Gotham Book" pitchFamily="50" charset="0"/>
              </a:rPr>
              <a:t>Closer To Home </a:t>
            </a:r>
            <a:r>
              <a:rPr lang="en-US" sz="800" dirty="0">
                <a:solidFill>
                  <a:srgbClr val="003D69"/>
                </a:solidFill>
                <a:latin typeface="Gotham Book" pitchFamily="50" charset="0"/>
                <a:cs typeface="Gotham Book" pitchFamily="50" charset="0"/>
              </a:rPr>
              <a:t>study, June 2021 &amp; ABS Supermarket Spending, May 2021</a:t>
            </a:r>
          </a:p>
          <a:p>
            <a:r>
              <a:rPr lang="en-US" sz="800" dirty="0">
                <a:solidFill>
                  <a:srgbClr val="003D69"/>
                </a:solidFill>
                <a:latin typeface="Gotham Book" pitchFamily="50" charset="0"/>
                <a:cs typeface="Gotham Book" pitchFamily="50" charset="0"/>
              </a:rPr>
              <a:t>*Source: MIT Sloan Management Review research highlight Growth Opportunities for Brands during the COVID-19 Crisis, March 2020.</a:t>
            </a:r>
          </a:p>
        </p:txBody>
      </p:sp>
      <p:grpSp>
        <p:nvGrpSpPr>
          <p:cNvPr id="4" name="Group 3">
            <a:extLst>
              <a:ext uri="{FF2B5EF4-FFF2-40B4-BE49-F238E27FC236}">
                <a16:creationId xmlns:a16="http://schemas.microsoft.com/office/drawing/2014/main" id="{1EC6F0BB-C62F-4D59-B42C-1DE4136B39E9}"/>
              </a:ext>
            </a:extLst>
          </p:cNvPr>
          <p:cNvGrpSpPr/>
          <p:nvPr/>
        </p:nvGrpSpPr>
        <p:grpSpPr>
          <a:xfrm>
            <a:off x="597317" y="3075037"/>
            <a:ext cx="11376679" cy="2800070"/>
            <a:chOff x="409801" y="2555021"/>
            <a:chExt cx="11376679" cy="2800070"/>
          </a:xfrm>
        </p:grpSpPr>
        <p:sp>
          <p:nvSpPr>
            <p:cNvPr id="13" name="TextBox 12">
              <a:extLst>
                <a:ext uri="{FF2B5EF4-FFF2-40B4-BE49-F238E27FC236}">
                  <a16:creationId xmlns:a16="http://schemas.microsoft.com/office/drawing/2014/main" id="{2BF358D7-5AB1-43BC-BEBF-9EF6F83705B5}"/>
                </a:ext>
              </a:extLst>
            </p:cNvPr>
            <p:cNvSpPr txBox="1"/>
            <p:nvPr/>
          </p:nvSpPr>
          <p:spPr>
            <a:xfrm>
              <a:off x="4358819" y="4431761"/>
              <a:ext cx="3538994" cy="923330"/>
            </a:xfrm>
            <a:prstGeom prst="rect">
              <a:avLst/>
            </a:prstGeom>
            <a:noFill/>
          </p:spPr>
          <p:txBody>
            <a:bodyPr wrap="square" rtlCol="0">
              <a:spAutoFit/>
            </a:bodyPr>
            <a:lstStyle/>
            <a:p>
              <a:pPr algn="ctr"/>
              <a:r>
                <a:rPr lang="en-AU" dirty="0">
                  <a:solidFill>
                    <a:srgbClr val="003D69"/>
                  </a:solidFill>
                  <a:latin typeface="Gotham Book" pitchFamily="50" charset="0"/>
                  <a:cs typeface="Gotham Book" pitchFamily="50" charset="0"/>
                </a:rPr>
                <a:t>We are more open to switching brands than we have been in the past.</a:t>
              </a:r>
            </a:p>
          </p:txBody>
        </p:sp>
        <p:sp>
          <p:nvSpPr>
            <p:cNvPr id="15" name="TextBox 14">
              <a:extLst>
                <a:ext uri="{FF2B5EF4-FFF2-40B4-BE49-F238E27FC236}">
                  <a16:creationId xmlns:a16="http://schemas.microsoft.com/office/drawing/2014/main" id="{C9C54056-F7CB-4F74-ACB5-E9E622F16343}"/>
                </a:ext>
              </a:extLst>
            </p:cNvPr>
            <p:cNvSpPr txBox="1"/>
            <p:nvPr/>
          </p:nvSpPr>
          <p:spPr>
            <a:xfrm>
              <a:off x="409801" y="4431761"/>
              <a:ext cx="3538994" cy="892552"/>
            </a:xfrm>
            <a:prstGeom prst="rect">
              <a:avLst/>
            </a:prstGeom>
            <a:noFill/>
          </p:spPr>
          <p:txBody>
            <a:bodyPr wrap="square" rtlCol="0">
              <a:spAutoFit/>
            </a:bodyPr>
            <a:lstStyle/>
            <a:p>
              <a:pPr algn="ctr"/>
              <a:r>
                <a:rPr lang="en-AU" dirty="0">
                  <a:solidFill>
                    <a:srgbClr val="003D69"/>
                  </a:solidFill>
                  <a:latin typeface="Gotham Book" pitchFamily="50" charset="0"/>
                  <a:cs typeface="Gotham Book" pitchFamily="50" charset="0"/>
                </a:rPr>
                <a:t>Have tried new brands in the last 12 months.</a:t>
              </a:r>
            </a:p>
            <a:p>
              <a:pPr algn="ct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295950" y="4431761"/>
              <a:ext cx="3490530" cy="923330"/>
            </a:xfrm>
            <a:prstGeom prst="rect">
              <a:avLst/>
            </a:prstGeom>
            <a:noFill/>
          </p:spPr>
          <p:txBody>
            <a:bodyPr wrap="square" rtlCol="0">
              <a:spAutoFit/>
            </a:bodyPr>
            <a:lstStyle/>
            <a:p>
              <a:pPr algn="ctr"/>
              <a:r>
                <a:rPr lang="en-US" dirty="0">
                  <a:solidFill>
                    <a:srgbClr val="003D69"/>
                  </a:solidFill>
                  <a:latin typeface="Gotham Book" pitchFamily="50" charset="0"/>
                  <a:cs typeface="Gotham Book" pitchFamily="50" charset="0"/>
                </a:rPr>
                <a:t>We made purchases from brands that are new to us in the pandemic’s first wave.*</a:t>
              </a:r>
              <a:endParaRPr lang="en-AU" dirty="0">
                <a:solidFill>
                  <a:srgbClr val="003D69"/>
                </a:solidFill>
                <a:latin typeface="Gotham Book" pitchFamily="50" charset="0"/>
                <a:cs typeface="Gotham Book" pitchFamily="50" charset="0"/>
              </a:endParaRPr>
            </a:p>
          </p:txBody>
        </p:sp>
        <p:grpSp>
          <p:nvGrpSpPr>
            <p:cNvPr id="31" name="Group 30">
              <a:extLst>
                <a:ext uri="{FF2B5EF4-FFF2-40B4-BE49-F238E27FC236}">
                  <a16:creationId xmlns:a16="http://schemas.microsoft.com/office/drawing/2014/main" id="{BC4F615F-560F-4F8D-9122-CB29F9C9434F}"/>
                </a:ext>
              </a:extLst>
            </p:cNvPr>
            <p:cNvGrpSpPr/>
            <p:nvPr/>
          </p:nvGrpSpPr>
          <p:grpSpPr>
            <a:xfrm>
              <a:off x="409801" y="2555021"/>
              <a:ext cx="11376679" cy="1872239"/>
              <a:chOff x="606689" y="3055351"/>
              <a:chExt cx="11193676" cy="1872239"/>
            </a:xfrm>
          </p:grpSpPr>
          <p:grpSp>
            <p:nvGrpSpPr>
              <p:cNvPr id="18" name="Group 17">
                <a:extLst>
                  <a:ext uri="{FF2B5EF4-FFF2-40B4-BE49-F238E27FC236}">
                    <a16:creationId xmlns:a16="http://schemas.microsoft.com/office/drawing/2014/main" id="{5F87BEFA-DD49-4A13-B4B9-2129DEB2219C}"/>
                  </a:ext>
                </a:extLst>
              </p:cNvPr>
              <p:cNvGrpSpPr/>
              <p:nvPr/>
            </p:nvGrpSpPr>
            <p:grpSpPr>
              <a:xfrm>
                <a:off x="4353940" y="3055351"/>
                <a:ext cx="3806241" cy="1862048"/>
                <a:chOff x="4353940" y="3055351"/>
                <a:chExt cx="3806241" cy="1862048"/>
              </a:xfrm>
            </p:grpSpPr>
            <p:sp>
              <p:nvSpPr>
                <p:cNvPr id="23" name="TextBox 22">
                  <a:extLst>
                    <a:ext uri="{FF2B5EF4-FFF2-40B4-BE49-F238E27FC236}">
                      <a16:creationId xmlns:a16="http://schemas.microsoft.com/office/drawing/2014/main" id="{33A22FE8-C762-4DCB-8C72-CB3E41EBE0CE}"/>
                    </a:ext>
                  </a:extLst>
                </p:cNvPr>
                <p:cNvSpPr txBox="1"/>
                <p:nvPr/>
              </p:nvSpPr>
              <p:spPr>
                <a:xfrm>
                  <a:off x="4353940" y="3055351"/>
                  <a:ext cx="3806241" cy="1862048"/>
                </a:xfrm>
                <a:prstGeom prst="rect">
                  <a:avLst/>
                </a:prstGeom>
                <a:noFill/>
              </p:spPr>
              <p:txBody>
                <a:bodyPr wrap="square" rtlCol="0">
                  <a:spAutoFit/>
                </a:bodyPr>
                <a:lstStyle/>
                <a:p>
                  <a:pPr algn="ctr"/>
                  <a:r>
                    <a:rPr lang="en-AU" sz="11500" dirty="0">
                      <a:solidFill>
                        <a:srgbClr val="0070C0">
                          <a:alpha val="80000"/>
                        </a:srgbClr>
                      </a:solidFill>
                      <a:latin typeface="Gotham Bold" pitchFamily="50" charset="0"/>
                      <a:cs typeface="Gotham Bold" pitchFamily="50" charset="0"/>
                    </a:rPr>
                    <a:t>1</a:t>
                  </a:r>
                  <a:r>
                    <a:rPr lang="en-AU" sz="6000" dirty="0">
                      <a:solidFill>
                        <a:srgbClr val="0070C0">
                          <a:alpha val="80000"/>
                        </a:srgbClr>
                      </a:solidFill>
                      <a:latin typeface="Gotham Bold" pitchFamily="50" charset="0"/>
                      <a:cs typeface="Gotham Bold" pitchFamily="50" charset="0"/>
                    </a:rPr>
                    <a:t>in</a:t>
                  </a:r>
                  <a:r>
                    <a:rPr lang="en-AU" sz="11500" dirty="0">
                      <a:solidFill>
                        <a:srgbClr val="0070C0">
                          <a:alpha val="80000"/>
                        </a:srgbClr>
                      </a:solidFill>
                      <a:latin typeface="Gotham Bold" pitchFamily="50" charset="0"/>
                      <a:cs typeface="Gotham Bold" pitchFamily="50" charset="0"/>
                    </a:rPr>
                    <a:t>3</a:t>
                  </a:r>
                  <a:endParaRPr lang="en-AU" sz="8000" dirty="0">
                    <a:solidFill>
                      <a:srgbClr val="0070C0">
                        <a:alpha val="80000"/>
                      </a:srgbClr>
                    </a:solidFill>
                    <a:latin typeface="Gotham Bold" pitchFamily="50" charset="0"/>
                    <a:cs typeface="Gotham Bold"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4539868" y="4743663"/>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3E01EA9-3FA6-4F43-8AB0-ED0F9A918F06}"/>
                  </a:ext>
                </a:extLst>
              </p:cNvPr>
              <p:cNvGrpSpPr/>
              <p:nvPr/>
            </p:nvGrpSpPr>
            <p:grpSpPr>
              <a:xfrm>
                <a:off x="606689" y="3065542"/>
                <a:ext cx="3482065" cy="1862048"/>
                <a:chOff x="592804" y="3065542"/>
                <a:chExt cx="3482065" cy="1862048"/>
              </a:xfrm>
            </p:grpSpPr>
            <p:sp>
              <p:nvSpPr>
                <p:cNvPr id="25" name="TextBox 24">
                  <a:extLst>
                    <a:ext uri="{FF2B5EF4-FFF2-40B4-BE49-F238E27FC236}">
                      <a16:creationId xmlns:a16="http://schemas.microsoft.com/office/drawing/2014/main" id="{7516D689-09BE-4FB6-852F-FA314E2B1905}"/>
                    </a:ext>
                  </a:extLst>
                </p:cNvPr>
                <p:cNvSpPr txBox="1"/>
                <p:nvPr/>
              </p:nvSpPr>
              <p:spPr>
                <a:xfrm>
                  <a:off x="592804" y="3065542"/>
                  <a:ext cx="3482065" cy="1862048"/>
                </a:xfrm>
                <a:prstGeom prst="rect">
                  <a:avLst/>
                </a:prstGeom>
                <a:noFill/>
              </p:spPr>
              <p:txBody>
                <a:bodyPr wrap="square" rtlCol="0">
                  <a:spAutoFit/>
                </a:bodyPr>
                <a:lstStyle/>
                <a:p>
                  <a:pPr algn="ctr"/>
                  <a:r>
                    <a:rPr lang="en-AU" sz="11500" dirty="0">
                      <a:solidFill>
                        <a:srgbClr val="0070C0"/>
                      </a:solidFill>
                      <a:latin typeface="Gotham Bold" pitchFamily="50" charset="0"/>
                      <a:cs typeface="Gotham Bold" pitchFamily="50" charset="0"/>
                    </a:rPr>
                    <a:t>2</a:t>
                  </a:r>
                  <a:r>
                    <a:rPr lang="en-AU" sz="6000" dirty="0">
                      <a:solidFill>
                        <a:srgbClr val="0070C0"/>
                      </a:solidFill>
                      <a:latin typeface="Gotham Bold" pitchFamily="50" charset="0"/>
                      <a:cs typeface="Gotham Bold" pitchFamily="50" charset="0"/>
                    </a:rPr>
                    <a:t>in</a:t>
                  </a:r>
                  <a:r>
                    <a:rPr lang="en-AU" sz="11500" dirty="0">
                      <a:solidFill>
                        <a:srgbClr val="0070C0"/>
                      </a:solidFill>
                      <a:latin typeface="Gotham Bold" pitchFamily="50" charset="0"/>
                      <a:cs typeface="Gotham Bold" pitchFamily="50" charset="0"/>
                    </a:rPr>
                    <a:t>3</a:t>
                  </a:r>
                  <a:endParaRPr lang="en-AU" sz="8000" dirty="0">
                    <a:solidFill>
                      <a:srgbClr val="0070C0"/>
                    </a:solidFill>
                    <a:latin typeface="Gotham Bold" pitchFamily="50" charset="0"/>
                    <a:cs typeface="Gotham Bold" pitchFamily="50" charset="0"/>
                  </a:endParaRPr>
                </a:p>
              </p:txBody>
            </p: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640487"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55FC406-6397-4D6C-B474-C616BE73C703}"/>
                  </a:ext>
                </a:extLst>
              </p:cNvPr>
              <p:cNvGrpSpPr/>
              <p:nvPr/>
            </p:nvGrpSpPr>
            <p:grpSpPr>
              <a:xfrm>
                <a:off x="8365983" y="3065542"/>
                <a:ext cx="3434382" cy="1862048"/>
                <a:chOff x="8365983" y="3065542"/>
                <a:chExt cx="3434382" cy="1862048"/>
              </a:xfrm>
            </p:grpSpPr>
            <p:sp>
              <p:nvSpPr>
                <p:cNvPr id="27" name="TextBox 26">
                  <a:extLst>
                    <a:ext uri="{FF2B5EF4-FFF2-40B4-BE49-F238E27FC236}">
                      <a16:creationId xmlns:a16="http://schemas.microsoft.com/office/drawing/2014/main" id="{B34B9F3A-5FCA-46B7-A541-CA1FEB16E01D}"/>
                    </a:ext>
                  </a:extLst>
                </p:cNvPr>
                <p:cNvSpPr txBox="1"/>
                <p:nvPr/>
              </p:nvSpPr>
              <p:spPr>
                <a:xfrm>
                  <a:off x="8425366" y="3065542"/>
                  <a:ext cx="3374999" cy="1862048"/>
                </a:xfrm>
                <a:prstGeom prst="rect">
                  <a:avLst/>
                </a:prstGeom>
                <a:noFill/>
              </p:spPr>
              <p:txBody>
                <a:bodyPr wrap="square" rtlCol="0">
                  <a:spAutoFit/>
                </a:bodyPr>
                <a:lstStyle/>
                <a:p>
                  <a:pPr algn="ctr"/>
                  <a:r>
                    <a:rPr lang="en-AU" sz="11500" dirty="0">
                      <a:solidFill>
                        <a:srgbClr val="0070C0">
                          <a:alpha val="65000"/>
                        </a:srgbClr>
                      </a:solidFill>
                      <a:latin typeface="Gotham Bold" pitchFamily="50" charset="0"/>
                      <a:cs typeface="Gotham Bold" pitchFamily="50" charset="0"/>
                    </a:rPr>
                    <a:t>54</a:t>
                  </a:r>
                  <a:r>
                    <a:rPr lang="en-AU" sz="6000" dirty="0">
                      <a:solidFill>
                        <a:srgbClr val="0070C0">
                          <a:alpha val="65000"/>
                        </a:srgbClr>
                      </a:solidFill>
                      <a:latin typeface="Gotham Bold" pitchFamily="50" charset="0"/>
                      <a:cs typeface="Gotham Bold" pitchFamily="50" charset="0"/>
                    </a:rPr>
                    <a:t>%</a:t>
                  </a:r>
                  <a:endParaRPr lang="en-AU" sz="8000" dirty="0">
                    <a:solidFill>
                      <a:srgbClr val="0070C0">
                        <a:alpha val="65000"/>
                      </a:srgbClr>
                    </a:solidFill>
                    <a:latin typeface="Gotham Bold" pitchFamily="50" charset="0"/>
                    <a:cs typeface="Gotham Bold" pitchFamily="50" charset="0"/>
                  </a:endParaRPr>
                </a:p>
              </p:txBody>
            </p: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365983"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grpSp>
      <p:sp>
        <p:nvSpPr>
          <p:cNvPr id="3" name="TextBox 2">
            <a:extLst>
              <a:ext uri="{FF2B5EF4-FFF2-40B4-BE49-F238E27FC236}">
                <a16:creationId xmlns:a16="http://schemas.microsoft.com/office/drawing/2014/main" id="{A1D42F90-8F2B-4241-A1F0-EB8CB607EE8C}"/>
              </a:ext>
            </a:extLst>
          </p:cNvPr>
          <p:cNvSpPr txBox="1"/>
          <p:nvPr/>
        </p:nvSpPr>
        <p:spPr>
          <a:xfrm>
            <a:off x="429938" y="1981784"/>
            <a:ext cx="9947439" cy="707886"/>
          </a:xfrm>
          <a:prstGeom prst="rect">
            <a:avLst/>
          </a:prstGeom>
          <a:noFill/>
        </p:spPr>
        <p:txBody>
          <a:bodyPr wrap="square" rtlCol="0">
            <a:spAutoFit/>
          </a:bodyPr>
          <a:lstStyle/>
          <a:p>
            <a:r>
              <a:rPr lang="en-US" sz="2000" dirty="0">
                <a:solidFill>
                  <a:srgbClr val="003D69"/>
                </a:solidFill>
                <a:latin typeface="Gotham Book" pitchFamily="50" charset="0"/>
                <a:cs typeface="Gotham Book" pitchFamily="50" charset="0"/>
              </a:rPr>
              <a:t>Small to medium brands have new opportunities for growth as we shift our buying attitudes and mindsets.</a:t>
            </a:r>
            <a:endParaRPr lang="en-AU" sz="2000" dirty="0">
              <a:solidFill>
                <a:srgbClr val="003D69"/>
              </a:solidFill>
              <a:latin typeface="Gotham Book" pitchFamily="50" charset="0"/>
              <a:cs typeface="Gotham Book" pitchFamily="50" charset="0"/>
            </a:endParaRPr>
          </a:p>
        </p:txBody>
      </p:sp>
    </p:spTree>
    <p:custDataLst>
      <p:tags r:id="rId1"/>
    </p:custDataLst>
    <p:extLst>
      <p:ext uri="{BB962C8B-B14F-4D97-AF65-F5344CB8AC3E}">
        <p14:creationId xmlns:p14="http://schemas.microsoft.com/office/powerpoint/2010/main" val="184157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45-42CD-42C7-B634-C5A7231BB0F4}"/>
              </a:ext>
            </a:extLst>
          </p:cNvPr>
          <p:cNvSpPr>
            <a:spLocks noGrp="1"/>
          </p:cNvSpPr>
          <p:nvPr>
            <p:ph type="title"/>
          </p:nvPr>
        </p:nvSpPr>
        <p:spPr>
          <a:xfrm>
            <a:off x="544641" y="418807"/>
            <a:ext cx="8441097" cy="549275"/>
          </a:xfrm>
        </p:spPr>
        <p:txBody>
          <a:bodyPr anchor="t">
            <a:noAutofit/>
          </a:bodyPr>
          <a:lstStyle/>
          <a:p>
            <a:r>
              <a:rPr lang="en-AU" sz="3600" dirty="0">
                <a:solidFill>
                  <a:srgbClr val="6C6B6A"/>
                </a:solidFill>
                <a:latin typeface="Gotham Bold" pitchFamily="50" charset="0"/>
                <a:cs typeface="Gotham Bold" pitchFamily="50" charset="0"/>
              </a:rPr>
              <a:t>We can see the silver linings during a lockdown</a:t>
            </a:r>
          </a:p>
        </p:txBody>
      </p:sp>
      <p:sp>
        <p:nvSpPr>
          <p:cNvPr id="8" name="TextBox 7">
            <a:extLst>
              <a:ext uri="{FF2B5EF4-FFF2-40B4-BE49-F238E27FC236}">
                <a16:creationId xmlns:a16="http://schemas.microsoft.com/office/drawing/2014/main" id="{F68365E5-04E4-4F69-8ECF-7C41A1B36A2B}"/>
              </a:ext>
            </a:extLst>
          </p:cNvPr>
          <p:cNvSpPr txBox="1"/>
          <p:nvPr/>
        </p:nvSpPr>
        <p:spPr>
          <a:xfrm>
            <a:off x="343674" y="6524443"/>
            <a:ext cx="11630321" cy="338554"/>
          </a:xfrm>
          <a:prstGeom prst="rect">
            <a:avLst/>
          </a:prstGeom>
          <a:noFill/>
        </p:spPr>
        <p:txBody>
          <a:bodyPr wrap="square" rtlCol="0">
            <a:spAutoFit/>
          </a:bodyPr>
          <a:lstStyle/>
          <a:p>
            <a:r>
              <a:rPr lang="en-US" sz="800" dirty="0">
                <a:solidFill>
                  <a:srgbClr val="003D69"/>
                </a:solidFill>
                <a:latin typeface="Gotham Book" pitchFamily="50" charset="0"/>
                <a:cs typeface="Gotham Book" pitchFamily="50" charset="0"/>
              </a:rPr>
              <a:t>Source: 1 </a:t>
            </a:r>
            <a:r>
              <a:rPr lang="en-US" sz="800" dirty="0" err="1">
                <a:solidFill>
                  <a:srgbClr val="003D69"/>
                </a:solidFill>
                <a:latin typeface="Gotham Book" pitchFamily="50" charset="0"/>
                <a:cs typeface="Gotham Book" pitchFamily="50" charset="0"/>
              </a:rPr>
              <a:t>oOh!media</a:t>
            </a:r>
            <a:r>
              <a:rPr lang="en-US" sz="800" dirty="0">
                <a:solidFill>
                  <a:srgbClr val="003D69"/>
                </a:solidFill>
                <a:latin typeface="Gotham Book" pitchFamily="50" charset="0"/>
                <a:cs typeface="Gotham Book" pitchFamily="50" charset="0"/>
              </a:rPr>
              <a:t> Pulse Report | Timing Wave 1: 1st- 4th May, 2020 Wave 2: 18th- 19th May, 2020 Wave 3: 1st -3rd June 2020| Research Panel: </a:t>
            </a:r>
            <a:r>
              <a:rPr lang="en-US" sz="800" dirty="0" err="1">
                <a:solidFill>
                  <a:srgbClr val="003D69"/>
                </a:solidFill>
                <a:latin typeface="Gotham Book" pitchFamily="50" charset="0"/>
                <a:cs typeface="Gotham Book" pitchFamily="50" charset="0"/>
              </a:rPr>
              <a:t>Dynata</a:t>
            </a:r>
            <a:r>
              <a:rPr lang="en-US" sz="800" dirty="0">
                <a:solidFill>
                  <a:srgbClr val="003D69"/>
                </a:solidFill>
                <a:latin typeface="Gotham Book" pitchFamily="50" charset="0"/>
                <a:cs typeface="Gotham Book" pitchFamily="50" charset="0"/>
              </a:rPr>
              <a:t>| Australians aged 16+, Total n=2,953 | Gen Z (16-24) n=267, Gen Y (25-39) n=777, Gen X (40-55) n=769, Baby Boomers (56-74) n=970, Pre Baby Boomers (75+) n=170. </a:t>
            </a:r>
          </a:p>
        </p:txBody>
      </p:sp>
      <p:grpSp>
        <p:nvGrpSpPr>
          <p:cNvPr id="4" name="Group 3">
            <a:extLst>
              <a:ext uri="{FF2B5EF4-FFF2-40B4-BE49-F238E27FC236}">
                <a16:creationId xmlns:a16="http://schemas.microsoft.com/office/drawing/2014/main" id="{1EC6F0BB-C62F-4D59-B42C-1DE4136B39E9}"/>
              </a:ext>
            </a:extLst>
          </p:cNvPr>
          <p:cNvGrpSpPr/>
          <p:nvPr/>
        </p:nvGrpSpPr>
        <p:grpSpPr>
          <a:xfrm>
            <a:off x="597317" y="2822497"/>
            <a:ext cx="11376679" cy="3495374"/>
            <a:chOff x="409801" y="2555021"/>
            <a:chExt cx="11376679" cy="3250623"/>
          </a:xfrm>
        </p:grpSpPr>
        <p:sp>
          <p:nvSpPr>
            <p:cNvPr id="13" name="TextBox 12">
              <a:extLst>
                <a:ext uri="{FF2B5EF4-FFF2-40B4-BE49-F238E27FC236}">
                  <a16:creationId xmlns:a16="http://schemas.microsoft.com/office/drawing/2014/main" id="{2BF358D7-5AB1-43BC-BEBF-9EF6F83705B5}"/>
                </a:ext>
              </a:extLst>
            </p:cNvPr>
            <p:cNvSpPr txBox="1"/>
            <p:nvPr/>
          </p:nvSpPr>
          <p:spPr>
            <a:xfrm>
              <a:off x="4358819" y="4431761"/>
              <a:ext cx="3538994" cy="1373883"/>
            </a:xfrm>
            <a:prstGeom prst="rect">
              <a:avLst/>
            </a:prstGeom>
            <a:noFill/>
          </p:spPr>
          <p:txBody>
            <a:bodyPr wrap="square" rtlCol="0">
              <a:spAutoFit/>
            </a:bodyPr>
            <a:lstStyle/>
            <a:p>
              <a:pPr algn="ctr"/>
              <a:r>
                <a:rPr lang="en-AU" dirty="0">
                  <a:solidFill>
                    <a:srgbClr val="003D69"/>
                  </a:solidFill>
                  <a:latin typeface="Gotham Bold" pitchFamily="50" charset="0"/>
                  <a:cs typeface="Gotham Bold" pitchFamily="50" charset="0"/>
                </a:rPr>
                <a:t>Baby Boomers</a:t>
              </a:r>
            </a:p>
            <a:p>
              <a:pPr algn="ctr"/>
              <a:r>
                <a:rPr lang="en-AU" dirty="0">
                  <a:solidFill>
                    <a:srgbClr val="003D69"/>
                  </a:solidFill>
                  <a:latin typeface="Gotham Book" pitchFamily="50" charset="0"/>
                  <a:cs typeface="Gotham Book" pitchFamily="50" charset="0"/>
                </a:rPr>
                <a:t>Believe their ability to purchase products and services in the future will be unimpacted.</a:t>
              </a:r>
            </a:p>
          </p:txBody>
        </p:sp>
        <p:sp>
          <p:nvSpPr>
            <p:cNvPr id="15" name="TextBox 14">
              <a:extLst>
                <a:ext uri="{FF2B5EF4-FFF2-40B4-BE49-F238E27FC236}">
                  <a16:creationId xmlns:a16="http://schemas.microsoft.com/office/drawing/2014/main" id="{C9C54056-F7CB-4F74-ACB5-E9E622F16343}"/>
                </a:ext>
              </a:extLst>
            </p:cNvPr>
            <p:cNvSpPr txBox="1"/>
            <p:nvPr/>
          </p:nvSpPr>
          <p:spPr>
            <a:xfrm>
              <a:off x="409801" y="4431761"/>
              <a:ext cx="3538994" cy="1345260"/>
            </a:xfrm>
            <a:prstGeom prst="rect">
              <a:avLst/>
            </a:prstGeom>
            <a:noFill/>
          </p:spPr>
          <p:txBody>
            <a:bodyPr wrap="square" rtlCol="0">
              <a:spAutoFit/>
            </a:bodyPr>
            <a:lstStyle/>
            <a:p>
              <a:pPr algn="ctr"/>
              <a:r>
                <a:rPr lang="en-AU" dirty="0">
                  <a:solidFill>
                    <a:srgbClr val="003D69"/>
                  </a:solidFill>
                  <a:latin typeface="Gotham Bold" pitchFamily="50" charset="0"/>
                  <a:cs typeface="Gotham Bold" pitchFamily="50" charset="0"/>
                </a:rPr>
                <a:t>Gen X</a:t>
              </a:r>
            </a:p>
            <a:p>
              <a:pPr algn="ctr"/>
              <a:r>
                <a:rPr lang="en-AU" dirty="0">
                  <a:solidFill>
                    <a:srgbClr val="003D69"/>
                  </a:solidFill>
                  <a:latin typeface="Gotham Book" pitchFamily="50" charset="0"/>
                  <a:cs typeface="Gotham Book" pitchFamily="50" charset="0"/>
                </a:rPr>
                <a:t>Intend to maintain or increase time spent outdoors once restrictions are lifted.</a:t>
              </a:r>
            </a:p>
            <a:p>
              <a:pPr algn="ctr"/>
              <a:endParaRPr lang="en-AU" sz="1600" dirty="0">
                <a:solidFill>
                  <a:srgbClr val="003D69"/>
                </a:solidFill>
                <a:latin typeface="Gotham Book" pitchFamily="50" charset="0"/>
                <a:cs typeface="Gotham Book" pitchFamily="50" charset="0"/>
              </a:endParaRPr>
            </a:p>
          </p:txBody>
        </p:sp>
        <p:sp>
          <p:nvSpPr>
            <p:cNvPr id="17" name="TextBox 16">
              <a:extLst>
                <a:ext uri="{FF2B5EF4-FFF2-40B4-BE49-F238E27FC236}">
                  <a16:creationId xmlns:a16="http://schemas.microsoft.com/office/drawing/2014/main" id="{53874A24-9B50-4E23-AFF5-D5D90BF78954}"/>
                </a:ext>
              </a:extLst>
            </p:cNvPr>
            <p:cNvSpPr txBox="1"/>
            <p:nvPr/>
          </p:nvSpPr>
          <p:spPr>
            <a:xfrm>
              <a:off x="8295950" y="4431761"/>
              <a:ext cx="3490530" cy="1373883"/>
            </a:xfrm>
            <a:prstGeom prst="rect">
              <a:avLst/>
            </a:prstGeom>
            <a:noFill/>
          </p:spPr>
          <p:txBody>
            <a:bodyPr wrap="square" rtlCol="0">
              <a:spAutoFit/>
            </a:bodyPr>
            <a:lstStyle/>
            <a:p>
              <a:pPr algn="ctr"/>
              <a:r>
                <a:rPr lang="en-AU" dirty="0">
                  <a:solidFill>
                    <a:srgbClr val="003D69"/>
                  </a:solidFill>
                  <a:latin typeface="Gotham Bold" pitchFamily="50" charset="0"/>
                  <a:cs typeface="Gotham Bold" pitchFamily="50" charset="0"/>
                </a:rPr>
                <a:t>Gen Y</a:t>
              </a:r>
            </a:p>
            <a:p>
              <a:pPr algn="ctr"/>
              <a:r>
                <a:rPr lang="en-US" dirty="0">
                  <a:solidFill>
                    <a:srgbClr val="003D69"/>
                  </a:solidFill>
                  <a:latin typeface="Gotham Book" pitchFamily="50" charset="0"/>
                  <a:cs typeface="Gotham Book" pitchFamily="50" charset="0"/>
                </a:rPr>
                <a:t>Expect their ability to buy products and services will be maintained or increased in the future.</a:t>
              </a:r>
              <a:endParaRPr lang="en-AU" dirty="0">
                <a:solidFill>
                  <a:srgbClr val="003D69"/>
                </a:solidFill>
                <a:latin typeface="Gotham Book" pitchFamily="50" charset="0"/>
                <a:cs typeface="Gotham Book" pitchFamily="50" charset="0"/>
              </a:endParaRPr>
            </a:p>
          </p:txBody>
        </p:sp>
        <p:grpSp>
          <p:nvGrpSpPr>
            <p:cNvPr id="31" name="Group 30">
              <a:extLst>
                <a:ext uri="{FF2B5EF4-FFF2-40B4-BE49-F238E27FC236}">
                  <a16:creationId xmlns:a16="http://schemas.microsoft.com/office/drawing/2014/main" id="{BC4F615F-560F-4F8D-9122-CB29F9C9434F}"/>
                </a:ext>
              </a:extLst>
            </p:cNvPr>
            <p:cNvGrpSpPr/>
            <p:nvPr/>
          </p:nvGrpSpPr>
          <p:grpSpPr>
            <a:xfrm>
              <a:off x="409801" y="2555021"/>
              <a:ext cx="11376679" cy="1872239"/>
              <a:chOff x="606689" y="3055351"/>
              <a:chExt cx="11193676" cy="1872239"/>
            </a:xfrm>
          </p:grpSpPr>
          <p:grpSp>
            <p:nvGrpSpPr>
              <p:cNvPr id="18" name="Group 17">
                <a:extLst>
                  <a:ext uri="{FF2B5EF4-FFF2-40B4-BE49-F238E27FC236}">
                    <a16:creationId xmlns:a16="http://schemas.microsoft.com/office/drawing/2014/main" id="{5F87BEFA-DD49-4A13-B4B9-2129DEB2219C}"/>
                  </a:ext>
                </a:extLst>
              </p:cNvPr>
              <p:cNvGrpSpPr/>
              <p:nvPr/>
            </p:nvGrpSpPr>
            <p:grpSpPr>
              <a:xfrm>
                <a:off x="4353940" y="3055351"/>
                <a:ext cx="3806241" cy="1862048"/>
                <a:chOff x="4353940" y="3055351"/>
                <a:chExt cx="3806241" cy="1862048"/>
              </a:xfrm>
            </p:grpSpPr>
            <p:sp>
              <p:nvSpPr>
                <p:cNvPr id="23" name="TextBox 22">
                  <a:extLst>
                    <a:ext uri="{FF2B5EF4-FFF2-40B4-BE49-F238E27FC236}">
                      <a16:creationId xmlns:a16="http://schemas.microsoft.com/office/drawing/2014/main" id="{33A22FE8-C762-4DCB-8C72-CB3E41EBE0CE}"/>
                    </a:ext>
                  </a:extLst>
                </p:cNvPr>
                <p:cNvSpPr txBox="1"/>
                <p:nvPr/>
              </p:nvSpPr>
              <p:spPr>
                <a:xfrm>
                  <a:off x="4353940" y="3055351"/>
                  <a:ext cx="3806241" cy="1862048"/>
                </a:xfrm>
                <a:prstGeom prst="rect">
                  <a:avLst/>
                </a:prstGeom>
                <a:noFill/>
              </p:spPr>
              <p:txBody>
                <a:bodyPr wrap="square" rtlCol="0">
                  <a:spAutoFit/>
                </a:bodyPr>
                <a:lstStyle/>
                <a:p>
                  <a:pPr algn="ctr"/>
                  <a:r>
                    <a:rPr lang="en-AU" sz="11500" dirty="0">
                      <a:solidFill>
                        <a:srgbClr val="DE1776"/>
                      </a:solidFill>
                      <a:latin typeface="Gotham Bold" pitchFamily="50" charset="0"/>
                      <a:cs typeface="Gotham Bold" pitchFamily="50" charset="0"/>
                    </a:rPr>
                    <a:t>81</a:t>
                  </a:r>
                  <a:r>
                    <a:rPr lang="en-AU" sz="6000" dirty="0">
                      <a:solidFill>
                        <a:srgbClr val="DE1776"/>
                      </a:solidFill>
                      <a:latin typeface="Gotham Bold" pitchFamily="50" charset="0"/>
                      <a:cs typeface="Gotham Bold" pitchFamily="50" charset="0"/>
                    </a:rPr>
                    <a:t>%</a:t>
                  </a:r>
                  <a:endParaRPr lang="en-AU" sz="8000" dirty="0">
                    <a:solidFill>
                      <a:srgbClr val="DE1776"/>
                    </a:solidFill>
                    <a:latin typeface="Gotham Bold" pitchFamily="50" charset="0"/>
                    <a:cs typeface="Gotham Bold" pitchFamily="50" charset="0"/>
                  </a:endParaRPr>
                </a:p>
              </p:txBody>
            </p:sp>
            <p:cxnSp>
              <p:nvCxnSpPr>
                <p:cNvPr id="24" name="Straight Connector 23">
                  <a:extLst>
                    <a:ext uri="{FF2B5EF4-FFF2-40B4-BE49-F238E27FC236}">
                      <a16:creationId xmlns:a16="http://schemas.microsoft.com/office/drawing/2014/main" id="{AB639070-1A1B-4174-A480-140998F7CC5C}"/>
                    </a:ext>
                  </a:extLst>
                </p:cNvPr>
                <p:cNvCxnSpPr>
                  <a:cxnSpLocks/>
                </p:cNvCxnSpPr>
                <p:nvPr/>
              </p:nvCxnSpPr>
              <p:spPr>
                <a:xfrm>
                  <a:off x="4539868" y="4743663"/>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F3E01EA9-3FA6-4F43-8AB0-ED0F9A918F06}"/>
                  </a:ext>
                </a:extLst>
              </p:cNvPr>
              <p:cNvGrpSpPr/>
              <p:nvPr/>
            </p:nvGrpSpPr>
            <p:grpSpPr>
              <a:xfrm>
                <a:off x="606689" y="3065542"/>
                <a:ext cx="3482065" cy="1862048"/>
                <a:chOff x="592804" y="3065542"/>
                <a:chExt cx="3482065" cy="1862048"/>
              </a:xfrm>
            </p:grpSpPr>
            <p:sp>
              <p:nvSpPr>
                <p:cNvPr id="25" name="TextBox 24">
                  <a:extLst>
                    <a:ext uri="{FF2B5EF4-FFF2-40B4-BE49-F238E27FC236}">
                      <a16:creationId xmlns:a16="http://schemas.microsoft.com/office/drawing/2014/main" id="{7516D689-09BE-4FB6-852F-FA314E2B1905}"/>
                    </a:ext>
                  </a:extLst>
                </p:cNvPr>
                <p:cNvSpPr txBox="1"/>
                <p:nvPr/>
              </p:nvSpPr>
              <p:spPr>
                <a:xfrm>
                  <a:off x="592804" y="3065542"/>
                  <a:ext cx="3482065" cy="1862048"/>
                </a:xfrm>
                <a:prstGeom prst="rect">
                  <a:avLst/>
                </a:prstGeom>
                <a:noFill/>
              </p:spPr>
              <p:txBody>
                <a:bodyPr wrap="square" rtlCol="0">
                  <a:spAutoFit/>
                </a:bodyPr>
                <a:lstStyle/>
                <a:p>
                  <a:pPr algn="ctr"/>
                  <a:r>
                    <a:rPr lang="en-AU" sz="11500" dirty="0">
                      <a:solidFill>
                        <a:srgbClr val="FF6600"/>
                      </a:solidFill>
                      <a:latin typeface="Gotham Bold" pitchFamily="50" charset="0"/>
                      <a:cs typeface="Gotham Bold" pitchFamily="50" charset="0"/>
                    </a:rPr>
                    <a:t>91</a:t>
                  </a:r>
                  <a:r>
                    <a:rPr lang="en-AU" sz="6000" dirty="0">
                      <a:solidFill>
                        <a:srgbClr val="FF6600"/>
                      </a:solidFill>
                      <a:latin typeface="Gotham Bold" pitchFamily="50" charset="0"/>
                      <a:cs typeface="Gotham Bold" pitchFamily="50" charset="0"/>
                    </a:rPr>
                    <a:t>%</a:t>
                  </a:r>
                  <a:endParaRPr lang="en-AU" sz="8000" dirty="0">
                    <a:solidFill>
                      <a:srgbClr val="FF6600"/>
                    </a:solidFill>
                    <a:latin typeface="Gotham Bold" pitchFamily="50" charset="0"/>
                    <a:cs typeface="Gotham Bold" pitchFamily="50" charset="0"/>
                  </a:endParaRPr>
                </a:p>
              </p:txBody>
            </p:sp>
            <p:cxnSp>
              <p:nvCxnSpPr>
                <p:cNvPr id="26" name="Straight Connector 25">
                  <a:extLst>
                    <a:ext uri="{FF2B5EF4-FFF2-40B4-BE49-F238E27FC236}">
                      <a16:creationId xmlns:a16="http://schemas.microsoft.com/office/drawing/2014/main" id="{C9745B84-47F4-4B37-BA66-6E7668803900}"/>
                    </a:ext>
                  </a:extLst>
                </p:cNvPr>
                <p:cNvCxnSpPr>
                  <a:cxnSpLocks/>
                </p:cNvCxnSpPr>
                <p:nvPr/>
              </p:nvCxnSpPr>
              <p:spPr>
                <a:xfrm>
                  <a:off x="640487"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55FC406-6397-4D6C-B474-C616BE73C703}"/>
                  </a:ext>
                </a:extLst>
              </p:cNvPr>
              <p:cNvGrpSpPr/>
              <p:nvPr/>
            </p:nvGrpSpPr>
            <p:grpSpPr>
              <a:xfrm>
                <a:off x="8365983" y="3065542"/>
                <a:ext cx="3434382" cy="1862048"/>
                <a:chOff x="8365983" y="3065542"/>
                <a:chExt cx="3434382" cy="1862048"/>
              </a:xfrm>
            </p:grpSpPr>
            <p:sp>
              <p:nvSpPr>
                <p:cNvPr id="27" name="TextBox 26">
                  <a:extLst>
                    <a:ext uri="{FF2B5EF4-FFF2-40B4-BE49-F238E27FC236}">
                      <a16:creationId xmlns:a16="http://schemas.microsoft.com/office/drawing/2014/main" id="{B34B9F3A-5FCA-46B7-A541-CA1FEB16E01D}"/>
                    </a:ext>
                  </a:extLst>
                </p:cNvPr>
                <p:cNvSpPr txBox="1"/>
                <p:nvPr/>
              </p:nvSpPr>
              <p:spPr>
                <a:xfrm>
                  <a:off x="8425366" y="3065542"/>
                  <a:ext cx="3374999" cy="1862048"/>
                </a:xfrm>
                <a:prstGeom prst="rect">
                  <a:avLst/>
                </a:prstGeom>
                <a:noFill/>
              </p:spPr>
              <p:txBody>
                <a:bodyPr wrap="square" rtlCol="0">
                  <a:spAutoFit/>
                </a:bodyPr>
                <a:lstStyle/>
                <a:p>
                  <a:pPr algn="ctr"/>
                  <a:r>
                    <a:rPr lang="en-AU" sz="11500" dirty="0">
                      <a:solidFill>
                        <a:srgbClr val="E8D80A"/>
                      </a:solidFill>
                      <a:latin typeface="Gotham Bold" pitchFamily="50" charset="0"/>
                      <a:cs typeface="Gotham Bold" pitchFamily="50" charset="0"/>
                    </a:rPr>
                    <a:t>77</a:t>
                  </a:r>
                  <a:r>
                    <a:rPr lang="en-AU" sz="6000" dirty="0">
                      <a:solidFill>
                        <a:srgbClr val="E8D80A"/>
                      </a:solidFill>
                      <a:latin typeface="Gotham Bold" pitchFamily="50" charset="0"/>
                      <a:cs typeface="Gotham Bold" pitchFamily="50" charset="0"/>
                    </a:rPr>
                    <a:t>%</a:t>
                  </a:r>
                  <a:endParaRPr lang="en-AU" sz="8000" dirty="0">
                    <a:solidFill>
                      <a:srgbClr val="E8D80A"/>
                    </a:solidFill>
                    <a:latin typeface="Gotham Bold" pitchFamily="50" charset="0"/>
                    <a:cs typeface="Gotham Bold" pitchFamily="50" charset="0"/>
                  </a:endParaRPr>
                </a:p>
              </p:txBody>
            </p:sp>
            <p:cxnSp>
              <p:nvCxnSpPr>
                <p:cNvPr id="28" name="Straight Connector 27">
                  <a:extLst>
                    <a:ext uri="{FF2B5EF4-FFF2-40B4-BE49-F238E27FC236}">
                      <a16:creationId xmlns:a16="http://schemas.microsoft.com/office/drawing/2014/main" id="{E07F94B2-99E1-43C2-84E1-70E9F2617814}"/>
                    </a:ext>
                  </a:extLst>
                </p:cNvPr>
                <p:cNvCxnSpPr>
                  <a:cxnSpLocks/>
                </p:cNvCxnSpPr>
                <p:nvPr/>
              </p:nvCxnSpPr>
              <p:spPr>
                <a:xfrm>
                  <a:off x="8365983" y="4753854"/>
                  <a:ext cx="3434382" cy="0"/>
                </a:xfrm>
                <a:prstGeom prst="line">
                  <a:avLst/>
                </a:prstGeom>
                <a:ln w="76200">
                  <a:solidFill>
                    <a:srgbClr val="FFCC66"/>
                  </a:solidFill>
                </a:ln>
              </p:spPr>
              <p:style>
                <a:lnRef idx="1">
                  <a:schemeClr val="accent1"/>
                </a:lnRef>
                <a:fillRef idx="0">
                  <a:schemeClr val="accent1"/>
                </a:fillRef>
                <a:effectRef idx="0">
                  <a:schemeClr val="accent1"/>
                </a:effectRef>
                <a:fontRef idx="minor">
                  <a:schemeClr val="tx1"/>
                </a:fontRef>
              </p:style>
            </p:cxnSp>
          </p:grpSp>
        </p:grpSp>
      </p:grpSp>
      <p:sp>
        <p:nvSpPr>
          <p:cNvPr id="3" name="TextBox 2">
            <a:extLst>
              <a:ext uri="{FF2B5EF4-FFF2-40B4-BE49-F238E27FC236}">
                <a16:creationId xmlns:a16="http://schemas.microsoft.com/office/drawing/2014/main" id="{A1D42F90-8F2B-4241-A1F0-EB8CB607EE8C}"/>
              </a:ext>
            </a:extLst>
          </p:cNvPr>
          <p:cNvSpPr txBox="1"/>
          <p:nvPr/>
        </p:nvSpPr>
        <p:spPr>
          <a:xfrm>
            <a:off x="429938" y="1981784"/>
            <a:ext cx="9947439" cy="1015663"/>
          </a:xfrm>
          <a:prstGeom prst="rect">
            <a:avLst/>
          </a:prstGeom>
          <a:noFill/>
        </p:spPr>
        <p:txBody>
          <a:bodyPr wrap="square" rtlCol="0">
            <a:spAutoFit/>
          </a:bodyPr>
          <a:lstStyle/>
          <a:p>
            <a:r>
              <a:rPr lang="en-US" sz="2000" dirty="0">
                <a:solidFill>
                  <a:srgbClr val="003D69"/>
                </a:solidFill>
                <a:latin typeface="Gotham Book" pitchFamily="50" charset="0"/>
                <a:cs typeface="Gotham Book" pitchFamily="50" charset="0"/>
              </a:rPr>
              <a:t>Our attitudes during a lockdown provides a snapshot of things to come; we feel optimistic that opportunities to shop and spend will rise as restrictions ease.</a:t>
            </a:r>
            <a:endParaRPr lang="en-AU" sz="2000" dirty="0">
              <a:solidFill>
                <a:srgbClr val="003D69"/>
              </a:solidFill>
              <a:latin typeface="Gotham Book" pitchFamily="50" charset="0"/>
              <a:cs typeface="Gotham Book" pitchFamily="50" charset="0"/>
            </a:endParaRPr>
          </a:p>
        </p:txBody>
      </p:sp>
    </p:spTree>
    <p:custDataLst>
      <p:tags r:id="rId1"/>
    </p:custDataLst>
    <p:extLst>
      <p:ext uri="{BB962C8B-B14F-4D97-AF65-F5344CB8AC3E}">
        <p14:creationId xmlns:p14="http://schemas.microsoft.com/office/powerpoint/2010/main" val="270172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indoor&#10;&#10;Description automatically generated">
            <a:extLst>
              <a:ext uri="{FF2B5EF4-FFF2-40B4-BE49-F238E27FC236}">
                <a16:creationId xmlns:a16="http://schemas.microsoft.com/office/drawing/2014/main" id="{6F3B1653-13EC-484A-882A-A995508690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30735" y="4024387"/>
            <a:ext cx="2498698" cy="2085749"/>
          </a:xfrm>
          <a:prstGeom prst="rect">
            <a:avLst/>
          </a:prstGeom>
        </p:spPr>
      </p:pic>
      <p:pic>
        <p:nvPicPr>
          <p:cNvPr id="6" name="Picture 5" descr="A picture containing road, outdoor, building, street&#10;&#10;Description automatically generated">
            <a:extLst>
              <a:ext uri="{FF2B5EF4-FFF2-40B4-BE49-F238E27FC236}">
                <a16:creationId xmlns:a16="http://schemas.microsoft.com/office/drawing/2014/main" id="{22101C7F-7FE0-4378-B029-FD8890D111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4441" y="1723005"/>
            <a:ext cx="5626173" cy="4406036"/>
          </a:xfrm>
          <a:prstGeom prst="rect">
            <a:avLst/>
          </a:prstGeom>
        </p:spPr>
      </p:pic>
      <p:pic>
        <p:nvPicPr>
          <p:cNvPr id="3" name="Picture 2" descr="A picture containing text, road, outdoor, street&#10;&#10;Description automatically generated">
            <a:extLst>
              <a:ext uri="{FF2B5EF4-FFF2-40B4-BE49-F238E27FC236}">
                <a16:creationId xmlns:a16="http://schemas.microsoft.com/office/drawing/2014/main" id="{F40C7959-69AE-4F98-B2B4-7A7B3E8845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4805" y="1723004"/>
            <a:ext cx="5119234" cy="2111071"/>
          </a:xfrm>
          <a:prstGeom prst="rect">
            <a:avLst/>
          </a:prstGeom>
        </p:spPr>
      </p:pic>
      <p:pic>
        <p:nvPicPr>
          <p:cNvPr id="7" name="Picture 6" descr="A picture containing text, building, ground, outdoor&#10;&#10;Description automatically generated">
            <a:extLst>
              <a:ext uri="{FF2B5EF4-FFF2-40B4-BE49-F238E27FC236}">
                <a16:creationId xmlns:a16="http://schemas.microsoft.com/office/drawing/2014/main" id="{5ECE9D28-2BF8-48A7-A3C3-6801E0259D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04638" y="4024387"/>
            <a:ext cx="2442073" cy="2099737"/>
          </a:xfrm>
          <a:prstGeom prst="rect">
            <a:avLst/>
          </a:prstGeom>
        </p:spPr>
      </p:pic>
      <p:sp>
        <p:nvSpPr>
          <p:cNvPr id="14" name="Title 1">
            <a:extLst>
              <a:ext uri="{FF2B5EF4-FFF2-40B4-BE49-F238E27FC236}">
                <a16:creationId xmlns:a16="http://schemas.microsoft.com/office/drawing/2014/main" id="{30333266-D825-4D4A-9BC3-4B350DAD3BE6}"/>
              </a:ext>
            </a:extLst>
          </p:cNvPr>
          <p:cNvSpPr txBox="1">
            <a:spLocks/>
          </p:cNvSpPr>
          <p:nvPr/>
        </p:nvSpPr>
        <p:spPr>
          <a:xfrm>
            <a:off x="586465" y="464117"/>
            <a:ext cx="8571183" cy="1258888"/>
          </a:xfrm>
          <a:prstGeom prst="rect">
            <a:avLst/>
          </a:prstGeom>
        </p:spPr>
        <p:txBody>
          <a:bodyPr lIns="0" tIns="0" rIns="0" bIns="0" anchor="t"/>
          <a:lstStyle>
            <a:lvl1pPr algn="l" defTabSz="914400" rtl="0" eaLnBrk="1" latinLnBrk="0" hangingPunct="1">
              <a:lnSpc>
                <a:spcPct val="90000"/>
              </a:lnSpc>
              <a:spcBef>
                <a:spcPct val="0"/>
              </a:spcBef>
              <a:buNone/>
              <a:defRPr sz="4400" b="1" i="0" kern="1200">
                <a:solidFill>
                  <a:schemeClr val="accent2"/>
                </a:solidFill>
                <a:latin typeface="Gotham Bold" panose="02000604030000020004" pitchFamily="2" charset="0"/>
                <a:ea typeface="+mj-ea"/>
                <a:cs typeface="+mj-cs"/>
              </a:defRPr>
            </a:lvl1pPr>
          </a:lstStyle>
          <a:p>
            <a:pPr lvl="0">
              <a:defRPr/>
            </a:pPr>
            <a:r>
              <a:rPr lang="en-US" sz="3600" kern="1100" spc="-20" dirty="0">
                <a:solidFill>
                  <a:srgbClr val="6C6B6A"/>
                </a:solidFill>
                <a:latin typeface="Gotham Bold" pitchFamily="50" charset="0"/>
                <a:cs typeface="Gotham Bold" pitchFamily="50" charset="0"/>
              </a:rPr>
              <a:t>Use Out of Home to impact a local, relevant audience</a:t>
            </a:r>
            <a:endParaRPr lang="en-AU" sz="3600" kern="1100" spc="-20" dirty="0">
              <a:solidFill>
                <a:srgbClr val="646260"/>
              </a:solidFill>
              <a:latin typeface="Gotham Bold" pitchFamily="50" charset="0"/>
              <a:ea typeface="+mn-ea"/>
              <a:cs typeface="Gotham Bold" pitchFamily="50" charset="0"/>
            </a:endParaRPr>
          </a:p>
        </p:txBody>
      </p:sp>
    </p:spTree>
    <p:extLst>
      <p:ext uri="{BB962C8B-B14F-4D97-AF65-F5344CB8AC3E}">
        <p14:creationId xmlns:p14="http://schemas.microsoft.com/office/powerpoint/2010/main" val="419249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dirty="0">
                <a:solidFill>
                  <a:schemeClr val="bg1"/>
                </a:solidFill>
                <a:latin typeface="Gotham Book" pitchFamily="50" charset="0"/>
                <a:ea typeface="ChunkFive" charset="0"/>
                <a:cs typeface="Gotham Book" pitchFamily="50" charset="0"/>
              </a:rPr>
              <a:t>More research and insights may be found at</a:t>
            </a:r>
            <a:r>
              <a:rPr lang="en-US" u="sng" dirty="0">
                <a:solidFill>
                  <a:schemeClr val="bg1"/>
                </a:solidFill>
                <a:latin typeface="Gotham Book" pitchFamily="50" charset="0"/>
                <a:ea typeface="ChunkFive" charset="0"/>
                <a:cs typeface="Gotham Book" pitchFamily="50" charset="0"/>
              </a:rPr>
              <a:t> </a:t>
            </a:r>
            <a:r>
              <a:rPr lang="en-US" dirty="0">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dirty="0">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dirty="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43370</TotalTime>
  <Words>569</Words>
  <Application>Microsoft Office PowerPoint</Application>
  <PresentationFormat>Widescreen</PresentationFormat>
  <Paragraphs>48</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Gotham Bold</vt:lpstr>
      <vt:lpstr>Gotham Book</vt:lpstr>
      <vt:lpstr>Gotham Medium</vt:lpstr>
      <vt:lpstr>1_OMA slides - basic Full expression logo</vt:lpstr>
      <vt:lpstr>Think big, think hyperlocal  Out of Home</vt:lpstr>
      <vt:lpstr>PowerPoint Presentation</vt:lpstr>
      <vt:lpstr>We feel more connected to our community</vt:lpstr>
      <vt:lpstr>We are more open to trying new brands</vt:lpstr>
      <vt:lpstr>We can see the silver linings during a lockdown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Emma Ward</cp:lastModifiedBy>
  <cp:revision>746</cp:revision>
  <cp:lastPrinted>2019-01-28T22:31:37Z</cp:lastPrinted>
  <dcterms:created xsi:type="dcterms:W3CDTF">2018-11-28T03:58:55Z</dcterms:created>
  <dcterms:modified xsi:type="dcterms:W3CDTF">2021-08-27T03:20:03Z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ies>
</file>