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343" r:id="rId2"/>
    <p:sldId id="867" r:id="rId3"/>
    <p:sldId id="892" r:id="rId4"/>
    <p:sldId id="897" r:id="rId5"/>
    <p:sldId id="894" r:id="rId6"/>
    <p:sldId id="895" r:id="rId7"/>
    <p:sldId id="896" r:id="rId8"/>
    <p:sldId id="882" r:id="rId9"/>
    <p:sldId id="868" r:id="rId10"/>
  </p:sldIdLst>
  <p:sldSz cx="12192000" cy="6858000"/>
  <p:notesSz cx="6797675" cy="9926638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3E20B"/>
    <a:srgbClr val="DE1776"/>
    <a:srgbClr val="F59BC6"/>
    <a:srgbClr val="0070C0"/>
    <a:srgbClr val="002060"/>
    <a:srgbClr val="20AA4D"/>
    <a:srgbClr val="00CCFF"/>
    <a:srgbClr val="24F08F"/>
    <a:srgbClr val="C40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6374" autoAdjust="0"/>
  </p:normalViewPr>
  <p:slideViewPr>
    <p:cSldViewPr snapToGrid="0" snapToObjects="1" showGuides="1">
      <p:cViewPr>
        <p:scale>
          <a:sx n="80" d="100"/>
          <a:sy n="80" d="100"/>
        </p:scale>
        <p:origin x="249" y="33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7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17712819154511E-2"/>
          <c:y val="5.1998741115686226E-2"/>
          <c:w val="0.87589649462813091"/>
          <c:h val="0.71484280180176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Trust but don't use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2363F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Luxury</c:v>
                </c:pt>
                <c:pt idx="1">
                  <c:v>Travel</c:v>
                </c:pt>
                <c:pt idx="2">
                  <c:v>Auto</c:v>
                </c:pt>
                <c:pt idx="3">
                  <c:v>Telecomms</c:v>
                </c:pt>
                <c:pt idx="4">
                  <c:v>Finance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0.6923999999999999</c:v>
                </c:pt>
                <c:pt idx="1">
                  <c:v>0.71</c:v>
                </c:pt>
                <c:pt idx="2">
                  <c:v>0.69</c:v>
                </c:pt>
                <c:pt idx="3">
                  <c:v>0.76</c:v>
                </c:pt>
                <c:pt idx="4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4-40A7-BC9A-A3BB9BDA79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Trust and Use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2363F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Luxury</c:v>
                </c:pt>
                <c:pt idx="1">
                  <c:v>Travel</c:v>
                </c:pt>
                <c:pt idx="2">
                  <c:v>Auto</c:v>
                </c:pt>
                <c:pt idx="3">
                  <c:v>Telecomms</c:v>
                </c:pt>
                <c:pt idx="4">
                  <c:v>Finance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0.83989999999999998</c:v>
                </c:pt>
                <c:pt idx="1">
                  <c:v>0.85</c:v>
                </c:pt>
                <c:pt idx="2">
                  <c:v>0.84</c:v>
                </c:pt>
                <c:pt idx="3">
                  <c:v>0.8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B4-40A7-BC9A-A3BB9BDA79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77042447"/>
        <c:axId val="1579784079"/>
      </c:barChart>
      <c:catAx>
        <c:axId val="157704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1579784079"/>
        <c:crosses val="autoZero"/>
        <c:auto val="1"/>
        <c:lblAlgn val="ctr"/>
        <c:lblOffset val="100"/>
        <c:noMultiLvlLbl val="0"/>
      </c:catAx>
      <c:valAx>
        <c:axId val="1579784079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704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58943481126634"/>
          <c:y val="0.8939287681292456"/>
          <c:w val="0.3838196096698131"/>
          <c:h val="4.9447664507330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32363F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spc="1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0.85400000000000009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6-44CA-8DAF-4ECE0DCCC5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DE1776">
                <a:alpha val="85098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spc="1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0.81682491444064187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6-44CA-8DAF-4ECE0DCCC5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rgbClr val="DE1776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spc="1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0.79583333333333339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C6-44CA-8DAF-4ECE0DCCC5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</c:v>
                </c:pt>
              </c:strCache>
            </c:strRef>
          </c:tx>
          <c:spPr>
            <a:solidFill>
              <a:srgbClr val="DE1776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spc="1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0.77745833333333347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C6-44CA-8DAF-4ECE0DCCC5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6112712"/>
        <c:axId val="206111728"/>
      </c:barChart>
      <c:catAx>
        <c:axId val="20611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206111728"/>
        <c:crosses val="autoZero"/>
        <c:auto val="1"/>
        <c:lblAlgn val="ctr"/>
        <c:lblOffset val="100"/>
        <c:noMultiLvlLbl val="0"/>
      </c:catAx>
      <c:valAx>
        <c:axId val="206111728"/>
        <c:scaling>
          <c:orientation val="minMax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20611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08359655152971"/>
          <c:y val="0.8992926200680611"/>
          <c:w val="0.30584938976175574"/>
          <c:h val="5.3691105067562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100" baseline="0">
              <a:solidFill>
                <a:schemeClr val="tx1">
                  <a:lumMod val="85000"/>
                  <a:lumOff val="15000"/>
                </a:schemeClr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spc="100" baseline="0">
          <a:solidFill>
            <a:schemeClr val="tx1">
              <a:lumMod val="85000"/>
              <a:lumOff val="15000"/>
            </a:schemeClr>
          </a:solidFill>
          <a:latin typeface="Gotham Bold" pitchFamily="50" charset="0"/>
          <a:cs typeface="Gotham Bold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0.36333333333333334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D-44EB-831A-6B0A778B02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0070C0">
                <a:alpha val="85098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0.35888520971302423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D-44EB-831A-6B0A778B02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rgbClr val="0070C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0.34333333333333332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D-44EB-831A-6B0A778B02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0.33937500000000004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AD-44EB-831A-6B0A778B02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6112712"/>
        <c:axId val="206111728"/>
      </c:barChart>
      <c:catAx>
        <c:axId val="20611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206111728"/>
        <c:crosses val="autoZero"/>
        <c:auto val="1"/>
        <c:lblAlgn val="ctr"/>
        <c:lblOffset val="100"/>
        <c:noMultiLvlLbl val="0"/>
      </c:catAx>
      <c:valAx>
        <c:axId val="206111728"/>
        <c:scaling>
          <c:orientation val="minMax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20611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100" baseline="0">
              <a:solidFill>
                <a:schemeClr val="tx1">
                  <a:lumMod val="85000"/>
                  <a:lumOff val="15000"/>
                </a:schemeClr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pc="100" baseline="0">
          <a:solidFill>
            <a:schemeClr val="tx1">
              <a:lumMod val="85000"/>
              <a:lumOff val="15000"/>
            </a:schemeClr>
          </a:solidFill>
          <a:latin typeface="Gotham Bold" pitchFamily="50" charset="0"/>
          <a:cs typeface="Gotham Bold" pitchFamily="50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CONSIDERATION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20"/>
            <c:spPr>
              <a:noFill/>
              <a:ln w="7620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x"/>
              <c:size val="20"/>
              <c:spPr>
                <a:noFill/>
                <a:ln w="762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D1E-48E6-8602-4112B692EAE8}"/>
              </c:ext>
            </c:extLst>
          </c:dPt>
          <c:dPt>
            <c:idx val="2"/>
            <c:marker>
              <c:symbol val="x"/>
              <c:size val="20"/>
              <c:spPr>
                <a:noFill/>
                <a:ln w="762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D1E-48E6-8602-4112B692EAE8}"/>
              </c:ext>
            </c:extLst>
          </c:dPt>
          <c:dPt>
            <c:idx val="3"/>
            <c:marker>
              <c:symbol val="x"/>
              <c:size val="20"/>
              <c:spPr>
                <a:noFill/>
                <a:ln w="762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D1E-48E6-8602-4112B692EA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1BE86FC-010F-49ED-B2BB-923C554694D3}" type="CELLRANGE">
                      <a:rPr lang="en-US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D1E-48E6-8602-4112B692EA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A3D27F-F9AB-405F-9DBA-951998BE40B6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D1E-48E6-8602-4112B692EA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96A55FA-A0F9-4C70-AA4B-D4BA29529618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D1E-48E6-8602-4112B692EA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49F56EB-6B31-418A-8357-C27A78DBAABA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D1E-48E6-8602-4112B692E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Bold" pitchFamily="50" charset="0"/>
                    <a:ea typeface="+mn-ea"/>
                    <a:cs typeface="Gotham Bold" pitchFamily="50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28575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forward val="0.30000000000000004"/>
            <c:backward val="0.5"/>
            <c:dispRSqr val="0"/>
            <c:dispEq val="0"/>
          </c:trendline>
          <c:xVal>
            <c:numRef>
              <c:f>Sheet1!$A$2:$A$5</c:f>
              <c:numCache>
                <c:formatCode>0.0</c:formatCode>
                <c:ptCount val="4"/>
                <c:pt idx="0">
                  <c:v>6.4583333333333339</c:v>
                </c:pt>
                <c:pt idx="1">
                  <c:v>6.2394039735099343</c:v>
                </c:pt>
                <c:pt idx="2">
                  <c:v>6.0724999999999998</c:v>
                </c:pt>
                <c:pt idx="3">
                  <c:v>6.04</c:v>
                </c:pt>
              </c:numCache>
            </c:numRef>
          </c:xVal>
          <c:yVal>
            <c:numRef>
              <c:f>Sheet1!$B$2:$B$5</c:f>
              <c:numCache>
                <c:formatCode>0%</c:formatCode>
                <c:ptCount val="4"/>
                <c:pt idx="0">
                  <c:v>0.36333333333333334</c:v>
                </c:pt>
                <c:pt idx="1">
                  <c:v>0.35306843267108168</c:v>
                </c:pt>
                <c:pt idx="2">
                  <c:v>0.34916666666666663</c:v>
                </c:pt>
                <c:pt idx="3">
                  <c:v>0.33250000000000002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Sheet1!$C$2:$C$5</c15:f>
                <c15:dlblRangeCache>
                  <c:ptCount val="4"/>
                  <c:pt idx="0">
                    <c:v>OOH</c:v>
                  </c:pt>
                  <c:pt idx="1">
                    <c:v>TV</c:v>
                  </c:pt>
                  <c:pt idx="2">
                    <c:v>SOCIAL</c:v>
                  </c:pt>
                  <c:pt idx="3">
                    <c:v>NEWS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D1E-48E6-8602-4112B692EAE8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621219280"/>
        <c:axId val="621224856"/>
      </c:scatterChart>
      <c:valAx>
        <c:axId val="621219280"/>
        <c:scaling>
          <c:orientation val="minMax"/>
          <c:max val="7"/>
          <c:min val="5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  <a:ea typeface="+mn-ea"/>
                <a:cs typeface="Gotham Bold" pitchFamily="50" charset="0"/>
              </a:defRPr>
            </a:pPr>
            <a:endParaRPr lang="en-US"/>
          </a:p>
        </c:txPr>
        <c:crossAx val="621224856"/>
        <c:crosses val="autoZero"/>
        <c:crossBetween val="midCat"/>
      </c:valAx>
      <c:valAx>
        <c:axId val="621224856"/>
        <c:scaling>
          <c:orientation val="minMax"/>
          <c:max val="0.45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  <a:ea typeface="+mn-ea"/>
                <a:cs typeface="Gotham Bold" pitchFamily="50" charset="0"/>
              </a:defRPr>
            </a:pPr>
            <a:endParaRPr lang="en-US"/>
          </a:p>
        </c:txPr>
        <c:crossAx val="62121928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pc="100" baseline="0">
          <a:solidFill>
            <a:schemeClr val="tx1">
              <a:lumMod val="85000"/>
              <a:lumOff val="15000"/>
            </a:schemeClr>
          </a:solidFill>
          <a:latin typeface="Gotham Bold" pitchFamily="50" charset="0"/>
          <a:cs typeface="Gotham Bold" pitchFamily="50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30949911209644E-2"/>
          <c:y val="0.16169996988538732"/>
          <c:w val="0.91001319980816997"/>
          <c:h val="2.2143097553630584E-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RATING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0.36333333333333334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D-4AC2-A407-7192AC604C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RATING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0.35306843267108168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FD-4AC2-A407-7192AC604C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RATING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0.34916666666666663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FD-4AC2-A407-7192AC604C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1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RATING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0.33250000000000002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FD-4AC2-A407-7192AC604C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6112712"/>
        <c:axId val="206111728"/>
      </c:barChart>
      <c:catAx>
        <c:axId val="206112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111728"/>
        <c:crosses val="autoZero"/>
        <c:auto val="1"/>
        <c:lblAlgn val="ctr"/>
        <c:lblOffset val="100"/>
        <c:noMultiLvlLbl val="0"/>
      </c:catAx>
      <c:valAx>
        <c:axId val="206111728"/>
        <c:scaling>
          <c:orientation val="minMax"/>
          <c:max val="-0.2"/>
          <c:min val="-0.5"/>
        </c:scaling>
        <c:delete val="1"/>
        <c:axPos val="l"/>
        <c:numFmt formatCode="0" sourceLinked="0"/>
        <c:majorTickMark val="out"/>
        <c:minorTickMark val="none"/>
        <c:tickLblPos val="nextTo"/>
        <c:crossAx val="20611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55224948023391"/>
          <c:y val="0.15649741532812086"/>
          <c:w val="0.56640602694639641"/>
          <c:h val="0.79250229509004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100" baseline="0">
              <a:solidFill>
                <a:schemeClr val="tx1">
                  <a:lumMod val="85000"/>
                  <a:lumOff val="15000"/>
                </a:schemeClr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pc="100" baseline="0">
          <a:solidFill>
            <a:schemeClr val="tx1">
              <a:lumMod val="85000"/>
              <a:lumOff val="15000"/>
            </a:schemeClr>
          </a:solidFill>
          <a:latin typeface="Gotham Book" pitchFamily="50" charset="0"/>
          <a:cs typeface="Gotham Book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98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98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8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80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jcdecaux.co.uk/moment-tru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hyperlink" Target="https://www.jcdecaux.co.uk/moment-trust" TargetMode="External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chart" Target="../charts/chart2.xml"/><Relationship Id="rId4" Type="http://schemas.openxmlformats.org/officeDocument/2006/relationships/hyperlink" Target="https://www.jcdecaux.co.uk/moment-tru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chart" Target="../charts/chart3.xml"/><Relationship Id="rId4" Type="http://schemas.openxmlformats.org/officeDocument/2006/relationships/hyperlink" Target="https://www.jcdecaux.co.uk/moment-tru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hyperlink" Target="https://www.jcdecaux.co.uk/moment-tru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16C77-7A4A-4242-82ED-18F59C24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802" b="7802"/>
          <a:stretch/>
        </p:blipFill>
        <p:spPr>
          <a:xfrm>
            <a:off x="-890338" y="0"/>
            <a:ext cx="13082337" cy="73588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250963" y="0"/>
            <a:ext cx="4616311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45" y="1858034"/>
            <a:ext cx="4368189" cy="2579209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sz="4000" dirty="0"/>
              <a:t>Out of Home builds brand trust and consideration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86" y="4876338"/>
            <a:ext cx="3826669" cy="6095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July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512438" y="4689356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C81133-100D-124F-A737-D172A8A0D3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3" y="0"/>
            <a:ext cx="2581547" cy="1073923"/>
          </a:xfrm>
          <a:prstGeom prst="rect">
            <a:avLst/>
          </a:prstGeom>
        </p:spPr>
      </p:pic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16" y="176305"/>
            <a:ext cx="2276174" cy="142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4F31F-E129-4C50-8B9B-9CBD38825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61" t="14110" r="24325" b="5214"/>
          <a:stretch/>
        </p:blipFill>
        <p:spPr>
          <a:xfrm>
            <a:off x="453424" y="0"/>
            <a:ext cx="4528010" cy="605444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9104" y="1694813"/>
            <a:ext cx="6223379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C30B"/>
                </a:solidFill>
              </a:rPr>
              <a:t>Out of Home influences purchase consideration through trust</a:t>
            </a:r>
            <a:endParaRPr lang="en-AU" dirty="0">
              <a:solidFill>
                <a:srgbClr val="FFC30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5268037" y="3376047"/>
            <a:ext cx="647054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Trust that a brand or product will deliver on its promises is fundamental to decision-making. Now more than ever, there are big wins to be had by brands who </a:t>
            </a:r>
            <a:r>
              <a:rPr lang="en-US" sz="155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prioritise</a:t>
            </a:r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and explore opportunities for enhancing trust.</a:t>
            </a:r>
          </a:p>
          <a:p>
            <a:pPr algn="ctr"/>
            <a:endParaRPr lang="en-US" sz="12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Results of a new study by JCDecaux UK and Clear Channel UK reveals that Out of Home (OOH) is the most successful media channel for promoting brand trust and delivering consideration.</a:t>
            </a:r>
          </a:p>
          <a:p>
            <a:pPr algn="ctr"/>
            <a:endParaRPr lang="en-US" sz="12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The study is based on the responses of 1,500 participants who were exposed to in-situ advertisements on OOH, TV, social </a:t>
            </a:r>
            <a:b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and news media.</a:t>
            </a: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842F4-13EC-467C-A03C-7F92D800DF09}"/>
              </a:ext>
            </a:extLst>
          </p:cNvPr>
          <p:cNvSpPr txBox="1"/>
          <p:nvPr/>
        </p:nvSpPr>
        <p:spPr>
          <a:xfrm>
            <a:off x="343674" y="659600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Source: A Moment for Trust study by JCDecaux UK and Clear Channel UK, n=1,500.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Read more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258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Trust increases action among both current and potential customers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9600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Toluna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Clear Channel Trust Research 2020 Q: And, of these [category] brands, how likely are you to do any of these actions? N=1013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81784"/>
            <a:ext cx="1068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Percentage of people likely to engage in consumer action by product category.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9C96B7D-960A-4B5A-9CF3-ACF1C7C61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341809"/>
              </p:ext>
            </p:extLst>
          </p:nvPr>
        </p:nvGraphicFramePr>
        <p:xfrm>
          <a:off x="544642" y="2771654"/>
          <a:ext cx="10924206" cy="381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352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Head with gears with solid fill">
            <a:extLst>
              <a:ext uri="{FF2B5EF4-FFF2-40B4-BE49-F238E27FC236}">
                <a16:creationId xmlns:a16="http://schemas.microsoft.com/office/drawing/2014/main" id="{C90727D8-3CF0-41FD-B349-EE17D29E9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133" y="2044226"/>
            <a:ext cx="2517858" cy="251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The three measures of trust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9600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 Moment for Trust study by JCDecaux UK and Clear Channel UK, n=1,500.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6"/>
              </a:rPr>
              <a:t>Read more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C6F0BB-C62F-4D59-B42C-1DE4136B39E9}"/>
              </a:ext>
            </a:extLst>
          </p:cNvPr>
          <p:cNvGrpSpPr/>
          <p:nvPr/>
        </p:nvGrpSpPr>
        <p:grpSpPr>
          <a:xfrm>
            <a:off x="407661" y="4575899"/>
            <a:ext cx="11376679" cy="1080980"/>
            <a:chOff x="409801" y="4243333"/>
            <a:chExt cx="11376679" cy="10809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358D7-5AB1-43BC-BEBF-9EF6F83705B5}"/>
                </a:ext>
              </a:extLst>
            </p:cNvPr>
            <p:cNvSpPr txBox="1"/>
            <p:nvPr/>
          </p:nvSpPr>
          <p:spPr>
            <a:xfrm>
              <a:off x="4358819" y="4431761"/>
              <a:ext cx="3538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Trust in claims made by </a:t>
              </a:r>
              <a:b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the brand.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54056-F7CB-4F74-ACB5-E9E622F16343}"/>
                </a:ext>
              </a:extLst>
            </p:cNvPr>
            <p:cNvSpPr txBox="1"/>
            <p:nvPr/>
          </p:nvSpPr>
          <p:spPr>
            <a:xfrm>
              <a:off x="409801" y="4431761"/>
              <a:ext cx="35389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Perceptions of trust in </a:t>
              </a:r>
              <a:b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the brand.</a:t>
              </a:r>
            </a:p>
            <a:p>
              <a:pPr algn="ctr"/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874A24-9B50-4E23-AFF5-D5D90BF78954}"/>
                </a:ext>
              </a:extLst>
            </p:cNvPr>
            <p:cNvSpPr txBox="1"/>
            <p:nvPr/>
          </p:nvSpPr>
          <p:spPr>
            <a:xfrm>
              <a:off x="8295950" y="4431761"/>
              <a:ext cx="3490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Consideration of the brand.</a:t>
              </a:r>
              <a:endParaRPr lang="en-AU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4F615F-560F-4F8D-9122-CB29F9C9434F}"/>
                </a:ext>
              </a:extLst>
            </p:cNvPr>
            <p:cNvGrpSpPr/>
            <p:nvPr/>
          </p:nvGrpSpPr>
          <p:grpSpPr>
            <a:xfrm>
              <a:off x="458264" y="4243333"/>
              <a:ext cx="11328216" cy="10191"/>
              <a:chOff x="654372" y="4743663"/>
              <a:chExt cx="11145993" cy="1019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639070-1A1B-4174-A480-140998F7C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868" y="4743663"/>
                <a:ext cx="3434382" cy="0"/>
              </a:xfrm>
              <a:prstGeom prst="line">
                <a:avLst/>
              </a:prstGeom>
              <a:ln w="762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745B84-47F4-4B37-BA66-6E7668803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372" y="4753854"/>
                <a:ext cx="3434382" cy="0"/>
              </a:xfrm>
              <a:prstGeom prst="line">
                <a:avLst/>
              </a:prstGeom>
              <a:ln w="762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F94B2-99E1-43C2-84E1-70E9F2617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5983" y="4753854"/>
                <a:ext cx="3434382" cy="0"/>
              </a:xfrm>
              <a:prstGeom prst="line">
                <a:avLst/>
              </a:prstGeom>
              <a:ln w="762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Graphic 8" descr="Badge Tick with solid fill">
            <a:extLst>
              <a:ext uri="{FF2B5EF4-FFF2-40B4-BE49-F238E27FC236}">
                <a16:creationId xmlns:a16="http://schemas.microsoft.com/office/drawing/2014/main" id="{14902B8A-DD94-48BB-803D-178AA9D2B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1489" y="2032022"/>
            <a:ext cx="2530062" cy="2530062"/>
          </a:xfrm>
          <a:prstGeom prst="rect">
            <a:avLst/>
          </a:prstGeom>
        </p:spPr>
      </p:pic>
      <p:pic>
        <p:nvPicPr>
          <p:cNvPr id="5" name="Graphic 4" descr="Coins with solid fill">
            <a:extLst>
              <a:ext uri="{FF2B5EF4-FFF2-40B4-BE49-F238E27FC236}">
                <a16:creationId xmlns:a16="http://schemas.microsoft.com/office/drawing/2014/main" id="{42543304-C232-4411-8519-A9FED0309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60152" y="2032023"/>
            <a:ext cx="2530061" cy="2530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79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OOH delivers +7% more positive perceptions of trust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9600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 Moment for Trust study by JCDecaux UK and Clear Channel UK, n=1,500.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Read more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. ^Positive words included ‘honest’, ‘reliable’, ‘safe’, ‘secure’, ‘believable’.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81784"/>
            <a:ext cx="1055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Percentage of people who used positive terms associated with trust to describe a brand, having been exposed to an advertisement, by media channel.^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B09F737-6A17-4DEA-A6B5-46538F53E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90486"/>
              </p:ext>
            </p:extLst>
          </p:nvPr>
        </p:nvGraphicFramePr>
        <p:xfrm>
          <a:off x="544640" y="2743200"/>
          <a:ext cx="10553665" cy="361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727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OOH delivers +5% more brand consideration than other channels</a:t>
            </a:r>
            <a:b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</a:br>
            <a:endParaRPr lang="en-AU" sz="3600" dirty="0">
              <a:solidFill>
                <a:srgbClr val="6C6B6A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9600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 Moment for Trust study by JCDecaux UK and Clear Channel UK, n=1,500.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Read more. 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81784"/>
            <a:ext cx="994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Percentage of people who would consider a brand, following exposure to advertising, by media channel.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05F6F681-00D4-437F-AAE0-5A6076E75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960667"/>
              </p:ext>
            </p:extLst>
          </p:nvPr>
        </p:nvGraphicFramePr>
        <p:xfrm>
          <a:off x="544642" y="3042025"/>
          <a:ext cx="10613430" cy="313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7050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OOH is best at delivering trust and consideration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9600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 Moment for Trust study by JCDecaux UK and Clear Channel UK, n=1,500.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Read more. 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81784"/>
            <a:ext cx="1063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Trust in brand claims vs consideration</a:t>
            </a:r>
            <a:r>
              <a:rPr lang="en-AU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across the average of all media channels.</a:t>
            </a: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02BBA827-0AFB-47D1-894B-836E1A051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341186"/>
              </p:ext>
            </p:extLst>
          </p:nvPr>
        </p:nvGraphicFramePr>
        <p:xfrm>
          <a:off x="544641" y="2415651"/>
          <a:ext cx="11049712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463D1CA0-B35E-487D-A53A-E300DA7B7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33440"/>
              </p:ext>
            </p:extLst>
          </p:nvPr>
        </p:nvGraphicFramePr>
        <p:xfrm>
          <a:off x="3061387" y="6271397"/>
          <a:ext cx="5341345" cy="32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EAEFE7-4968-43F5-A3AA-5549E633D308}"/>
              </a:ext>
            </a:extLst>
          </p:cNvPr>
          <p:cNvSpPr txBox="1"/>
          <p:nvPr/>
        </p:nvSpPr>
        <p:spPr>
          <a:xfrm>
            <a:off x="228315" y="3019018"/>
            <a:ext cx="369332" cy="20198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 sz="1200" b="0" i="0" u="none" strike="noStrike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r>
              <a:rPr lang="en-AU"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cs typeface="Gotham Book" pitchFamily="50" charset="0"/>
              </a:rPr>
              <a:t>CONSIDERATION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30358-48FA-47AD-9507-FBE0D43DFD72}"/>
              </a:ext>
            </a:extLst>
          </p:cNvPr>
          <p:cNvSpPr txBox="1"/>
          <p:nvPr/>
        </p:nvSpPr>
        <p:spPr>
          <a:xfrm>
            <a:off x="4374109" y="5999705"/>
            <a:ext cx="278414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 sz="1200" b="0" i="0" u="none" strike="noStrike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r>
              <a:rPr lang="en-AU"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cs typeface="Gotham Book" pitchFamily="50" charset="0"/>
              </a:rPr>
              <a:t>TRUST IN BRAND CLAIMS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57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E4FD1DFF-864D-46A3-B6CC-8D3C3D391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18" b="1429"/>
          <a:stretch/>
        </p:blipFill>
        <p:spPr>
          <a:xfrm>
            <a:off x="9030735" y="4013053"/>
            <a:ext cx="2493305" cy="2115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2ED926-BC90-49AE-9F9B-92AD788A5D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6" t="12370" r="23170" b="47485"/>
          <a:stretch/>
        </p:blipFill>
        <p:spPr>
          <a:xfrm>
            <a:off x="6404805" y="1723005"/>
            <a:ext cx="5119236" cy="2111071"/>
          </a:xfrm>
          <a:prstGeom prst="rect">
            <a:avLst/>
          </a:prstGeom>
        </p:spPr>
      </p:pic>
      <p:pic>
        <p:nvPicPr>
          <p:cNvPr id="7" name="Picture 6" descr="A group of people on a stage&#10;&#10;Description automatically generated with low confidence">
            <a:extLst>
              <a:ext uri="{FF2B5EF4-FFF2-40B4-BE49-F238E27FC236}">
                <a16:creationId xmlns:a16="http://schemas.microsoft.com/office/drawing/2014/main" id="{4083E6FA-DC33-466A-BD95-F46614E5A2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4" t="305" r="9068" b="-305"/>
          <a:stretch/>
        </p:blipFill>
        <p:spPr>
          <a:xfrm>
            <a:off x="6410025" y="4013053"/>
            <a:ext cx="2436686" cy="2111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0839DE-EEE9-4AC2-850A-0821B1CF6E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41" y="1723005"/>
            <a:ext cx="5635690" cy="44060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0333266-D825-4D4A-9BC3-4B350DAD3BE6}"/>
              </a:ext>
            </a:extLst>
          </p:cNvPr>
          <p:cNvSpPr txBox="1">
            <a:spLocks/>
          </p:cNvSpPr>
          <p:nvPr/>
        </p:nvSpPr>
        <p:spPr>
          <a:xfrm>
            <a:off x="586465" y="464117"/>
            <a:ext cx="8571183" cy="125888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Use OOH to promote trust and influence consideration</a:t>
            </a:r>
            <a:endParaRPr lang="en-AU" sz="3600" dirty="0">
              <a:solidFill>
                <a:srgbClr val="646260"/>
              </a:solidFill>
              <a:latin typeface="Gotham Bold" pitchFamily="50" charset="0"/>
              <a:ea typeface="+mn-ea"/>
              <a:cs typeface="Gotham Bold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F808D-5A7B-4E98-82EC-5222679436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29" t="12328" r="36839" b="19484"/>
          <a:stretch/>
        </p:blipFill>
        <p:spPr>
          <a:xfrm>
            <a:off x="584924" y="1723005"/>
            <a:ext cx="5635690" cy="4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9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 dirty="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39081</TotalTime>
  <Words>450</Words>
  <Application>Microsoft Office PowerPoint</Application>
  <PresentationFormat>Widescreen</PresentationFormat>
  <Paragraphs>37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Out of Home builds brand trust and consideration</vt:lpstr>
      <vt:lpstr>PowerPoint Presentation</vt:lpstr>
      <vt:lpstr>Trust increases action among both current and potential customers</vt:lpstr>
      <vt:lpstr>The three measures of trust</vt:lpstr>
      <vt:lpstr>OOH delivers +7% more positive perceptions of trust</vt:lpstr>
      <vt:lpstr>OOH delivers +5% more brand consideration than other channels </vt:lpstr>
      <vt:lpstr>OOH is best at delivering trust and consideration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Emma Ward</cp:lastModifiedBy>
  <cp:revision>728</cp:revision>
  <cp:lastPrinted>2019-01-28T22:31:37Z</cp:lastPrinted>
  <dcterms:created xsi:type="dcterms:W3CDTF">2018-11-28T03:58:55Z</dcterms:created>
  <dcterms:modified xsi:type="dcterms:W3CDTF">2021-07-28T03:16:02Z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</Properties>
</file>