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8"/>
  </p:notesMasterIdLst>
  <p:handoutMasterIdLst>
    <p:handoutMasterId r:id="rId9"/>
  </p:handoutMasterIdLst>
  <p:sldIdLst>
    <p:sldId id="343" r:id="rId2"/>
    <p:sldId id="867" r:id="rId3"/>
    <p:sldId id="892" r:id="rId4"/>
    <p:sldId id="891" r:id="rId5"/>
    <p:sldId id="888" r:id="rId6"/>
    <p:sldId id="868" r:id="rId7"/>
  </p:sldIdLst>
  <p:sldSz cx="12192000" cy="6858000"/>
  <p:notesSz cx="6797675" cy="9926638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3C9"/>
    <a:srgbClr val="07C52B"/>
    <a:srgbClr val="FF0000"/>
    <a:srgbClr val="FF3300"/>
    <a:srgbClr val="F3E20B"/>
    <a:srgbClr val="FF00FF"/>
    <a:srgbClr val="9933FF"/>
    <a:srgbClr val="24F08F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6374" autoAdjust="0"/>
  </p:normalViewPr>
  <p:slideViewPr>
    <p:cSldViewPr snapToGrid="0" snapToObjects="1" showGuides="1">
      <p:cViewPr>
        <p:scale>
          <a:sx n="70" d="100"/>
          <a:sy n="70" d="100"/>
        </p:scale>
        <p:origin x="627" y="87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7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8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98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2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posterscope.com/content/posterscope-research-shows-ooh-advertising-lifts-online-actions-by-63/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hyperlink" Target="https://posterscope.com/content/posterscope-research-shows-ooh-advertising-lifts-online-actions-by-6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hyperlink" Target="https://posterscope.com/content/posterscope-research-shows-ooh-advertising-lifts-online-actions-by-63/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hyperlink" Target="https://posterscope.com/content/posterscope-research-shows-ooh-advertising-lifts-online-actions-by-6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9EB1C90-819A-4187-A4EF-524279A13A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710" y="-1305997"/>
            <a:ext cx="12307200" cy="82027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250963" y="0"/>
            <a:ext cx="4616311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45" y="1858034"/>
            <a:ext cx="4368189" cy="2579209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sz="4000" dirty="0"/>
              <a:t>Out of Home drives online and offline brand actions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86" y="4876338"/>
            <a:ext cx="3826669" cy="6095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512438" y="4689356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C81133-100D-124F-A737-D172A8A0D3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53" y="0"/>
            <a:ext cx="2581547" cy="1073923"/>
          </a:xfrm>
          <a:prstGeom prst="rect">
            <a:avLst/>
          </a:prstGeom>
        </p:spPr>
      </p:pic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16" y="176305"/>
            <a:ext cx="2276174" cy="1426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84D6F2-6D6B-4F9D-8FD7-A480E3A8B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35" t="190" r="13229" b="-190"/>
          <a:stretch/>
        </p:blipFill>
        <p:spPr>
          <a:xfrm>
            <a:off x="583080" y="-5238"/>
            <a:ext cx="4911674" cy="605968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29717" y="1694813"/>
            <a:ext cx="5634955" cy="1233579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C30B"/>
                </a:solidFill>
              </a:rPr>
              <a:t>Outdoor influences consumers to act</a:t>
            </a:r>
            <a:endParaRPr lang="en-AU" dirty="0">
              <a:solidFill>
                <a:srgbClr val="FFC30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6697C-298B-4E55-B52F-50233A6CEF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05910" y="1532094"/>
            <a:ext cx="5282568" cy="325438"/>
          </a:xfrm>
        </p:spPr>
        <p:txBody>
          <a:bodyPr/>
          <a:lstStyle/>
          <a:p>
            <a:r>
              <a:rPr lang="en-AU" b="1" dirty="0">
                <a:solidFill>
                  <a:srgbClr val="003D69"/>
                </a:solidFill>
                <a:latin typeface="Gotham Bold" pitchFamily="50" charset="0"/>
                <a:cs typeface="Gotham Bold" pitchFamily="50" charset="0"/>
              </a:rPr>
              <a:t>Background</a:t>
            </a:r>
          </a:p>
        </p:txBody>
      </p:sp>
      <p:pic>
        <p:nvPicPr>
          <p:cNvPr id="8" name="Picture 7" descr="Cars on the road&#10;&#10;Description automatically generated with low confidence">
            <a:extLst>
              <a:ext uri="{FF2B5EF4-FFF2-40B4-BE49-F238E27FC236}">
                <a16:creationId xmlns:a16="http://schemas.microsoft.com/office/drawing/2014/main" id="{91AC57CC-78CB-47A6-BDDD-3C72F02F9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8" t="8062" r="30406" b="27353"/>
          <a:stretch/>
        </p:blipFill>
        <p:spPr>
          <a:xfrm>
            <a:off x="583079" y="-5238"/>
            <a:ext cx="4911675" cy="6059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5710795" y="3376047"/>
            <a:ext cx="6260554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With an infinite number of distractions vying for our attention each day, advertising needs to be short, sharp and memorable to cut through and influence purchasing </a:t>
            </a:r>
            <a:r>
              <a:rPr lang="en-US" sz="155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behaviour</a:t>
            </a:r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.</a:t>
            </a:r>
          </a:p>
          <a:p>
            <a:pPr algn="ctr"/>
            <a:endParaRPr lang="en-US" sz="12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New research by </a:t>
            </a:r>
            <a:r>
              <a:rPr lang="en-US" sz="155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Posterscope</a:t>
            </a:r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proves that </a:t>
            </a:r>
            <a:b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Out of Home (OOH) has a clear impact on actions people take, driving traffic and sales both online and in-store. What’s more, the results show that OOH has a positive effect on brand equity.</a:t>
            </a:r>
          </a:p>
          <a:p>
            <a:pPr algn="ctr"/>
            <a:endParaRPr lang="en-US" sz="12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55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The study is based on an analysis of more than 33,000 survey responses to 52 campaigns which ran in the UK between 2015–2020.</a:t>
            </a: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3AF25-37FC-4D77-A024-4C6CDB27BED9}"/>
              </a:ext>
            </a:extLst>
          </p:cNvPr>
          <p:cNvSpPr/>
          <p:nvPr/>
        </p:nvSpPr>
        <p:spPr>
          <a:xfrm>
            <a:off x="416400" y="6545141"/>
            <a:ext cx="11108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Posterscope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study based on an analysis of consumers recalling/exposed to OOH versus all respondents from 52 campaigns (n=33,668 respondents), 2015-2020. Not all campaigns tracked all metrics.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5"/>
              </a:rPr>
              <a:t>Read more. 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8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OOH drives online traffic and sales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9600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Posterscope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study based on an analysis of consumers recalling/exposed to OOH versus all respondents from 52 campaigns (n=33,668 respondents), 2015-2020. Not all campaigns tracked all metrics.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Read more. 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C6F0BB-C62F-4D59-B42C-1DE4136B39E9}"/>
              </a:ext>
            </a:extLst>
          </p:cNvPr>
          <p:cNvGrpSpPr/>
          <p:nvPr/>
        </p:nvGrpSpPr>
        <p:grpSpPr>
          <a:xfrm>
            <a:off x="597317" y="3075037"/>
            <a:ext cx="11376679" cy="3046291"/>
            <a:chOff x="409801" y="2555021"/>
            <a:chExt cx="11376679" cy="30462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F358D7-5AB1-43BC-BEBF-9EF6F83705B5}"/>
                </a:ext>
              </a:extLst>
            </p:cNvPr>
            <p:cNvSpPr txBox="1"/>
            <p:nvPr/>
          </p:nvSpPr>
          <p:spPr>
            <a:xfrm>
              <a:off x="4358819" y="4431761"/>
              <a:ext cx="3538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More online searches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C54056-F7CB-4F74-ACB5-E9E622F16343}"/>
                </a:ext>
              </a:extLst>
            </p:cNvPr>
            <p:cNvSpPr txBox="1"/>
            <p:nvPr/>
          </p:nvSpPr>
          <p:spPr>
            <a:xfrm>
              <a:off x="409801" y="4431761"/>
              <a:ext cx="35389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More online actions taken (</a:t>
              </a:r>
              <a:r>
                <a:rPr lang="en-AU" dirty="0" err="1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eg</a:t>
              </a:r>
              <a: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, web visits, searches , app downloads)</a:t>
              </a:r>
            </a:p>
            <a:p>
              <a:pPr algn="ctr"/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874A24-9B50-4E23-AFF5-D5D90BF78954}"/>
                </a:ext>
              </a:extLst>
            </p:cNvPr>
            <p:cNvSpPr txBox="1"/>
            <p:nvPr/>
          </p:nvSpPr>
          <p:spPr>
            <a:xfrm>
              <a:off x="8295950" y="4431761"/>
              <a:ext cx="3490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More online purchases</a:t>
              </a:r>
              <a:endParaRPr lang="en-AU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4F615F-560F-4F8D-9122-CB29F9C9434F}"/>
                </a:ext>
              </a:extLst>
            </p:cNvPr>
            <p:cNvGrpSpPr/>
            <p:nvPr/>
          </p:nvGrpSpPr>
          <p:grpSpPr>
            <a:xfrm>
              <a:off x="409801" y="2555021"/>
              <a:ext cx="11376679" cy="1872239"/>
              <a:chOff x="606689" y="3055351"/>
              <a:chExt cx="11193676" cy="187223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87BEFA-DD49-4A13-B4B9-2129DEB2219C}"/>
                  </a:ext>
                </a:extLst>
              </p:cNvPr>
              <p:cNvGrpSpPr/>
              <p:nvPr/>
            </p:nvGrpSpPr>
            <p:grpSpPr>
              <a:xfrm>
                <a:off x="4353940" y="3055351"/>
                <a:ext cx="3806241" cy="1862048"/>
                <a:chOff x="4353940" y="3055351"/>
                <a:chExt cx="3806241" cy="1862048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A22FE8-C762-4DCB-8C72-CB3E41EBE0CE}"/>
                    </a:ext>
                  </a:extLst>
                </p:cNvPr>
                <p:cNvSpPr txBox="1"/>
                <p:nvPr/>
              </p:nvSpPr>
              <p:spPr>
                <a:xfrm>
                  <a:off x="4353940" y="3055351"/>
                  <a:ext cx="3806241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6000" dirty="0">
                      <a:solidFill>
                        <a:schemeClr val="accent6">
                          <a:lumMod val="50000"/>
                          <a:lumOff val="50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+</a:t>
                  </a:r>
                  <a:r>
                    <a:rPr lang="en-AU" sz="11500" dirty="0">
                      <a:solidFill>
                        <a:schemeClr val="accent6">
                          <a:lumMod val="50000"/>
                          <a:lumOff val="50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56</a:t>
                  </a:r>
                  <a:r>
                    <a:rPr lang="en-AU" sz="6000" dirty="0">
                      <a:solidFill>
                        <a:schemeClr val="accent6">
                          <a:lumMod val="50000"/>
                          <a:lumOff val="50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%</a:t>
                  </a:r>
                  <a:endParaRPr lang="en-AU" sz="8000" dirty="0">
                    <a:solidFill>
                      <a:schemeClr val="accent6">
                        <a:lumMod val="50000"/>
                        <a:lumOff val="50000"/>
                      </a:schemeClr>
                    </a:solidFill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B639070-1A1B-4174-A480-140998F7C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9868" y="4743663"/>
                  <a:ext cx="3434382" cy="0"/>
                </a:xfrm>
                <a:prstGeom prst="line">
                  <a:avLst/>
                </a:prstGeom>
                <a:ln w="76200">
                  <a:solidFill>
                    <a:srgbClr val="FFCC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3E01EA9-3FA6-4F43-8AB0-ED0F9A918F06}"/>
                  </a:ext>
                </a:extLst>
              </p:cNvPr>
              <p:cNvGrpSpPr/>
              <p:nvPr/>
            </p:nvGrpSpPr>
            <p:grpSpPr>
              <a:xfrm>
                <a:off x="606689" y="3065542"/>
                <a:ext cx="3482065" cy="1862048"/>
                <a:chOff x="592804" y="3065542"/>
                <a:chExt cx="3482065" cy="1862048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16D689-09BE-4FB6-852F-FA314E2B1905}"/>
                    </a:ext>
                  </a:extLst>
                </p:cNvPr>
                <p:cNvSpPr txBox="1"/>
                <p:nvPr/>
              </p:nvSpPr>
              <p:spPr>
                <a:xfrm>
                  <a:off x="592804" y="3065542"/>
                  <a:ext cx="3482065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6000" dirty="0">
                      <a:solidFill>
                        <a:srgbClr val="C403C9"/>
                      </a:solidFill>
                      <a:latin typeface="Gotham Bold" pitchFamily="50" charset="0"/>
                      <a:cs typeface="Gotham Bold" pitchFamily="50" charset="0"/>
                    </a:rPr>
                    <a:t>+</a:t>
                  </a:r>
                  <a:r>
                    <a:rPr lang="en-AU" sz="11500" dirty="0">
                      <a:solidFill>
                        <a:srgbClr val="C403C9"/>
                      </a:solidFill>
                      <a:latin typeface="Gotham Bold" pitchFamily="50" charset="0"/>
                      <a:cs typeface="Gotham Bold" pitchFamily="50" charset="0"/>
                    </a:rPr>
                    <a:t>63</a:t>
                  </a:r>
                  <a:r>
                    <a:rPr lang="en-AU" sz="6000" dirty="0">
                      <a:solidFill>
                        <a:srgbClr val="C403C9"/>
                      </a:solidFill>
                      <a:latin typeface="Gotham Bold" pitchFamily="50" charset="0"/>
                      <a:cs typeface="Gotham Bold" pitchFamily="50" charset="0"/>
                    </a:rPr>
                    <a:t>%</a:t>
                  </a:r>
                  <a:endParaRPr lang="en-AU" sz="8000" dirty="0">
                    <a:solidFill>
                      <a:srgbClr val="C403C9"/>
                    </a:solidFill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9745B84-47F4-4B37-BA66-6E7668803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487" y="4753854"/>
                  <a:ext cx="3434382" cy="0"/>
                </a:xfrm>
                <a:prstGeom prst="line">
                  <a:avLst/>
                </a:prstGeom>
                <a:ln w="76200">
                  <a:solidFill>
                    <a:srgbClr val="FFCC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55FC406-6397-4D6C-B474-C616BE73C703}"/>
                  </a:ext>
                </a:extLst>
              </p:cNvPr>
              <p:cNvGrpSpPr/>
              <p:nvPr/>
            </p:nvGrpSpPr>
            <p:grpSpPr>
              <a:xfrm>
                <a:off x="8365983" y="3065542"/>
                <a:ext cx="3434382" cy="1862048"/>
                <a:chOff x="8365983" y="3065542"/>
                <a:chExt cx="3434382" cy="1862048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34B9F3A-5FCA-46B7-A541-CA1FEB16E01D}"/>
                    </a:ext>
                  </a:extLst>
                </p:cNvPr>
                <p:cNvSpPr txBox="1"/>
                <p:nvPr/>
              </p:nvSpPr>
              <p:spPr>
                <a:xfrm>
                  <a:off x="8425366" y="3065542"/>
                  <a:ext cx="3374999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6000" dirty="0">
                      <a:solidFill>
                        <a:schemeClr val="accent6">
                          <a:lumMod val="25000"/>
                          <a:lumOff val="75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+</a:t>
                  </a:r>
                  <a:r>
                    <a:rPr lang="en-AU" sz="11500" dirty="0">
                      <a:solidFill>
                        <a:schemeClr val="accent6">
                          <a:lumMod val="25000"/>
                          <a:lumOff val="75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53</a:t>
                  </a:r>
                  <a:r>
                    <a:rPr lang="en-AU" sz="6000" dirty="0">
                      <a:solidFill>
                        <a:schemeClr val="accent6">
                          <a:lumMod val="25000"/>
                          <a:lumOff val="75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%</a:t>
                  </a:r>
                  <a:endParaRPr lang="en-AU" sz="8000" dirty="0">
                    <a:solidFill>
                      <a:schemeClr val="accent6">
                        <a:lumMod val="25000"/>
                        <a:lumOff val="75000"/>
                      </a:schemeClr>
                    </a:solidFill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07F94B2-99E1-43C2-84E1-70E9F2617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5983" y="4753854"/>
                  <a:ext cx="3434382" cy="0"/>
                </a:xfrm>
                <a:prstGeom prst="line">
                  <a:avLst/>
                </a:prstGeom>
                <a:ln w="76200">
                  <a:solidFill>
                    <a:srgbClr val="FFCC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981784"/>
            <a:ext cx="9947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People who see OOH are more likely to make an online brand action.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52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7094E-CE8C-4914-BDCD-49892E938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75" r="2964" b="963"/>
          <a:stretch/>
        </p:blipFill>
        <p:spPr>
          <a:xfrm>
            <a:off x="6983426" y="-35864"/>
            <a:ext cx="69751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3" y="418807"/>
            <a:ext cx="6172351" cy="549275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OOH increases f</a:t>
            </a:r>
            <a:r>
              <a:rPr lang="en-AU" sz="3600" dirty="0" err="1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oot</a:t>
            </a:r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 traffic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03724"/>
            <a:ext cx="5983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Posterscope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study based on an analysis of consumers recalling/exposed to OOH versus all respondents from 52 campaigns (n=33,668 respondents), 2015-2020. Not all campaigns tracked all metrics.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5"/>
              </a:rPr>
              <a:t>Read more. 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910782"/>
            <a:ext cx="578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People who see OOH are more likely to make a store visit.</a:t>
            </a:r>
            <a:endParaRPr lang="en-AU" sz="2000" i="1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B5E296-25A9-4C67-A54A-0F9FE76FAD6F}"/>
              </a:ext>
            </a:extLst>
          </p:cNvPr>
          <p:cNvGrpSpPr/>
          <p:nvPr/>
        </p:nvGrpSpPr>
        <p:grpSpPr>
          <a:xfrm>
            <a:off x="-317953" y="3434864"/>
            <a:ext cx="6552820" cy="2143174"/>
            <a:chOff x="-225674" y="3560699"/>
            <a:chExt cx="6552820" cy="214317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62FCAD-F450-486F-A414-2FD086DCB04C}"/>
                </a:ext>
              </a:extLst>
            </p:cNvPr>
            <p:cNvSpPr txBox="1"/>
            <p:nvPr/>
          </p:nvSpPr>
          <p:spPr>
            <a:xfrm>
              <a:off x="3765959" y="5057542"/>
              <a:ext cx="2422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More in-store purchases</a:t>
              </a:r>
              <a:endParaRPr lang="en-AU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E46A41-C753-40C1-9DFC-EB2FB132C587}"/>
                </a:ext>
              </a:extLst>
            </p:cNvPr>
            <p:cNvSpPr txBox="1"/>
            <p:nvPr/>
          </p:nvSpPr>
          <p:spPr>
            <a:xfrm>
              <a:off x="3565201" y="3560699"/>
              <a:ext cx="27619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+</a:t>
              </a:r>
              <a:r>
                <a:rPr lang="en-AU" sz="8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28</a:t>
              </a:r>
              <a:r>
                <a:rPr lang="en-AU" sz="4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8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1C1C41-5E4D-47C4-A071-5A01BFB5C280}"/>
                </a:ext>
              </a:extLst>
            </p:cNvPr>
            <p:cNvCxnSpPr>
              <a:cxnSpLocks/>
            </p:cNvCxnSpPr>
            <p:nvPr/>
          </p:nvCxnSpPr>
          <p:spPr>
            <a:xfrm>
              <a:off x="3765959" y="4871892"/>
              <a:ext cx="2360428" cy="0"/>
            </a:xfrm>
            <a:prstGeom prst="line">
              <a:avLst/>
            </a:prstGeom>
            <a:ln w="762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6E8D5F-C0DE-4B23-818B-7C3CBD417DD2}"/>
                </a:ext>
              </a:extLst>
            </p:cNvPr>
            <p:cNvSpPr txBox="1"/>
            <p:nvPr/>
          </p:nvSpPr>
          <p:spPr>
            <a:xfrm>
              <a:off x="563838" y="5057542"/>
              <a:ext cx="248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More in-store visits</a:t>
              </a:r>
              <a:endParaRPr lang="en-AU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397EE6C-3060-4669-953D-FC77D91BD4BB}"/>
                </a:ext>
              </a:extLst>
            </p:cNvPr>
            <p:cNvSpPr txBox="1"/>
            <p:nvPr/>
          </p:nvSpPr>
          <p:spPr>
            <a:xfrm>
              <a:off x="-225674" y="3560699"/>
              <a:ext cx="39916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dirty="0">
                  <a:solidFill>
                    <a:schemeClr val="accent1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+</a:t>
              </a:r>
              <a:r>
                <a:rPr lang="en-AU" sz="8800" dirty="0">
                  <a:solidFill>
                    <a:schemeClr val="accent1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46</a:t>
              </a:r>
              <a:r>
                <a:rPr lang="en-AU" sz="4800" dirty="0">
                  <a:solidFill>
                    <a:schemeClr val="accent1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800" dirty="0">
                <a:solidFill>
                  <a:schemeClr val="accent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107158-4973-4A30-BC69-2D9927C9D91F}"/>
                </a:ext>
              </a:extLst>
            </p:cNvPr>
            <p:cNvCxnSpPr>
              <a:cxnSpLocks/>
            </p:cNvCxnSpPr>
            <p:nvPr/>
          </p:nvCxnSpPr>
          <p:spPr>
            <a:xfrm>
              <a:off x="611390" y="4871892"/>
              <a:ext cx="2360428" cy="0"/>
            </a:xfrm>
            <a:prstGeom prst="line">
              <a:avLst/>
            </a:prstGeom>
            <a:ln w="762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121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OOH lifts added brand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59600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Posterscope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study based on an analysis of consumers recalling/exposed to OOH versus all respondents from 52 campaigns (n=33,668 respondents), 2015-2020. Not all campaigns tracked all metrics.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Read more. 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C6F0BB-C62F-4D59-B42C-1DE4136B39E9}"/>
              </a:ext>
            </a:extLst>
          </p:cNvPr>
          <p:cNvGrpSpPr/>
          <p:nvPr/>
        </p:nvGrpSpPr>
        <p:grpSpPr>
          <a:xfrm>
            <a:off x="597317" y="3075037"/>
            <a:ext cx="11376679" cy="2769292"/>
            <a:chOff x="409801" y="2555021"/>
            <a:chExt cx="11376679" cy="27692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F358D7-5AB1-43BC-BEBF-9EF6F83705B5}"/>
                </a:ext>
              </a:extLst>
            </p:cNvPr>
            <p:cNvSpPr txBox="1"/>
            <p:nvPr/>
          </p:nvSpPr>
          <p:spPr>
            <a:xfrm>
              <a:off x="4358819" y="4431761"/>
              <a:ext cx="3538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Increase in brand equity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C54056-F7CB-4F74-ACB5-E9E622F16343}"/>
                </a:ext>
              </a:extLst>
            </p:cNvPr>
            <p:cNvSpPr txBox="1"/>
            <p:nvPr/>
          </p:nvSpPr>
          <p:spPr>
            <a:xfrm>
              <a:off x="409801" y="4431761"/>
              <a:ext cx="353899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Increase in brand consideration</a:t>
              </a:r>
            </a:p>
            <a:p>
              <a:pPr algn="ctr"/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874A24-9B50-4E23-AFF5-D5D90BF78954}"/>
                </a:ext>
              </a:extLst>
            </p:cNvPr>
            <p:cNvSpPr txBox="1"/>
            <p:nvPr/>
          </p:nvSpPr>
          <p:spPr>
            <a:xfrm>
              <a:off x="8295950" y="4431761"/>
              <a:ext cx="3490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Increase in brand familiarity</a:t>
              </a:r>
              <a:endParaRPr lang="en-AU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4F615F-560F-4F8D-9122-CB29F9C9434F}"/>
                </a:ext>
              </a:extLst>
            </p:cNvPr>
            <p:cNvGrpSpPr/>
            <p:nvPr/>
          </p:nvGrpSpPr>
          <p:grpSpPr>
            <a:xfrm>
              <a:off x="409801" y="2555021"/>
              <a:ext cx="11376679" cy="1872239"/>
              <a:chOff x="606689" y="3055351"/>
              <a:chExt cx="11193676" cy="187223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87BEFA-DD49-4A13-B4B9-2129DEB2219C}"/>
                  </a:ext>
                </a:extLst>
              </p:cNvPr>
              <p:cNvGrpSpPr/>
              <p:nvPr/>
            </p:nvGrpSpPr>
            <p:grpSpPr>
              <a:xfrm>
                <a:off x="4353940" y="3055351"/>
                <a:ext cx="3806241" cy="1862048"/>
                <a:chOff x="4353940" y="3055351"/>
                <a:chExt cx="3806241" cy="1862048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A22FE8-C762-4DCB-8C72-CB3E41EBE0CE}"/>
                    </a:ext>
                  </a:extLst>
                </p:cNvPr>
                <p:cNvSpPr txBox="1"/>
                <p:nvPr/>
              </p:nvSpPr>
              <p:spPr>
                <a:xfrm>
                  <a:off x="4353940" y="3055351"/>
                  <a:ext cx="3806241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60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+</a:t>
                  </a:r>
                  <a:r>
                    <a:rPr lang="en-AU" sz="115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22</a:t>
                  </a:r>
                  <a:r>
                    <a:rPr lang="en-AU" sz="60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%</a:t>
                  </a:r>
                  <a:endParaRPr lang="en-AU" sz="8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B639070-1A1B-4174-A480-140998F7C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39868" y="4743663"/>
                  <a:ext cx="3434382" cy="0"/>
                </a:xfrm>
                <a:prstGeom prst="line">
                  <a:avLst/>
                </a:prstGeom>
                <a:ln w="76200">
                  <a:solidFill>
                    <a:srgbClr val="FFCC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3E01EA9-3FA6-4F43-8AB0-ED0F9A918F06}"/>
                  </a:ext>
                </a:extLst>
              </p:cNvPr>
              <p:cNvGrpSpPr/>
              <p:nvPr/>
            </p:nvGrpSpPr>
            <p:grpSpPr>
              <a:xfrm>
                <a:off x="606689" y="3065542"/>
                <a:ext cx="3482065" cy="1862048"/>
                <a:chOff x="592804" y="3065542"/>
                <a:chExt cx="3482065" cy="1862048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16D689-09BE-4FB6-852F-FA314E2B1905}"/>
                    </a:ext>
                  </a:extLst>
                </p:cNvPr>
                <p:cNvSpPr txBox="1"/>
                <p:nvPr/>
              </p:nvSpPr>
              <p:spPr>
                <a:xfrm>
                  <a:off x="592804" y="3065542"/>
                  <a:ext cx="3482065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6000" dirty="0">
                      <a:solidFill>
                        <a:srgbClr val="07C52B"/>
                      </a:solidFill>
                      <a:latin typeface="Gotham Bold" pitchFamily="50" charset="0"/>
                      <a:cs typeface="Gotham Bold" pitchFamily="50" charset="0"/>
                    </a:rPr>
                    <a:t>+</a:t>
                  </a:r>
                  <a:r>
                    <a:rPr lang="en-AU" sz="11500" dirty="0">
                      <a:solidFill>
                        <a:srgbClr val="07C52B"/>
                      </a:solidFill>
                      <a:latin typeface="Gotham Bold" pitchFamily="50" charset="0"/>
                      <a:cs typeface="Gotham Bold" pitchFamily="50" charset="0"/>
                    </a:rPr>
                    <a:t>23</a:t>
                  </a:r>
                  <a:r>
                    <a:rPr lang="en-AU" sz="6000" dirty="0">
                      <a:solidFill>
                        <a:srgbClr val="07C52B"/>
                      </a:solidFill>
                      <a:latin typeface="Gotham Bold" pitchFamily="50" charset="0"/>
                      <a:cs typeface="Gotham Bold" pitchFamily="50" charset="0"/>
                    </a:rPr>
                    <a:t>%</a:t>
                  </a:r>
                  <a:endParaRPr lang="en-AU" sz="8000" dirty="0">
                    <a:solidFill>
                      <a:srgbClr val="07C52B"/>
                    </a:solidFill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9745B84-47F4-4B37-BA66-6E7668803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487" y="4753854"/>
                  <a:ext cx="3434382" cy="0"/>
                </a:xfrm>
                <a:prstGeom prst="line">
                  <a:avLst/>
                </a:prstGeom>
                <a:ln w="76200">
                  <a:solidFill>
                    <a:srgbClr val="FFCC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55FC406-6397-4D6C-B474-C616BE73C703}"/>
                  </a:ext>
                </a:extLst>
              </p:cNvPr>
              <p:cNvGrpSpPr/>
              <p:nvPr/>
            </p:nvGrpSpPr>
            <p:grpSpPr>
              <a:xfrm>
                <a:off x="8365983" y="3065542"/>
                <a:ext cx="3434382" cy="1862048"/>
                <a:chOff x="8365983" y="3065542"/>
                <a:chExt cx="3434382" cy="1862048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34B9F3A-5FCA-46B7-A541-CA1FEB16E01D}"/>
                    </a:ext>
                  </a:extLst>
                </p:cNvPr>
                <p:cNvSpPr txBox="1"/>
                <p:nvPr/>
              </p:nvSpPr>
              <p:spPr>
                <a:xfrm>
                  <a:off x="8535890" y="3065542"/>
                  <a:ext cx="3058672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600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+</a:t>
                  </a:r>
                  <a:r>
                    <a:rPr lang="en-AU" sz="1150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7</a:t>
                  </a:r>
                  <a:r>
                    <a:rPr lang="en-AU" sz="600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Gotham Bold" pitchFamily="50" charset="0"/>
                      <a:cs typeface="Gotham Bold" pitchFamily="50" charset="0"/>
                    </a:rPr>
                    <a:t>%</a:t>
                  </a:r>
                  <a:endParaRPr lang="en-AU" sz="8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07F94B2-99E1-43C2-84E1-70E9F2617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5983" y="4753854"/>
                  <a:ext cx="3434382" cy="0"/>
                </a:xfrm>
                <a:prstGeom prst="line">
                  <a:avLst/>
                </a:prstGeom>
                <a:ln w="76200">
                  <a:solidFill>
                    <a:srgbClr val="FFCC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981784"/>
            <a:ext cx="994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Gotham Book" pitchFamily="50" charset="0"/>
                <a:cs typeface="Gotham Book" pitchFamily="50" charset="0"/>
              </a:rPr>
              <a:t>Brand metrics increase among people who have seen OOH, compared to all people surveyed.</a:t>
            </a:r>
            <a:endParaRPr lang="en-AU" sz="2000" dirty="0">
              <a:solidFill>
                <a:srgbClr val="002060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41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 dirty="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37575</TotalTime>
  <Words>412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Out of Home drives online and offline brand actions</vt:lpstr>
      <vt:lpstr>PowerPoint Presentation</vt:lpstr>
      <vt:lpstr>OOH drives online traffic and sales</vt:lpstr>
      <vt:lpstr>OOH increases foot traffic</vt:lpstr>
      <vt:lpstr>OOH lifts added brand value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Emma Ward</cp:lastModifiedBy>
  <cp:revision>706</cp:revision>
  <cp:lastPrinted>2019-01-28T22:31:37Z</cp:lastPrinted>
  <dcterms:created xsi:type="dcterms:W3CDTF">2018-11-28T03:58:55Z</dcterms:created>
  <dcterms:modified xsi:type="dcterms:W3CDTF">2021-06-23T04:33:21Z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</Properties>
</file>